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68" r:id="rId2"/>
    <p:sldId id="264" r:id="rId3"/>
    <p:sldId id="271" r:id="rId4"/>
    <p:sldId id="272" r:id="rId5"/>
    <p:sldId id="294" r:id="rId6"/>
    <p:sldId id="368" r:id="rId7"/>
    <p:sldId id="367" r:id="rId8"/>
    <p:sldId id="369" r:id="rId9"/>
    <p:sldId id="379" r:id="rId10"/>
    <p:sldId id="370" r:id="rId11"/>
    <p:sldId id="371" r:id="rId12"/>
    <p:sldId id="372" r:id="rId13"/>
    <p:sldId id="373" r:id="rId14"/>
    <p:sldId id="374" r:id="rId15"/>
    <p:sldId id="375" r:id="rId16"/>
    <p:sldId id="315" r:id="rId17"/>
    <p:sldId id="376" r:id="rId18"/>
    <p:sldId id="377" r:id="rId19"/>
    <p:sldId id="378" r:id="rId20"/>
    <p:sldId id="284" r:id="rId21"/>
    <p:sldId id="285" r:id="rId22"/>
    <p:sldId id="286" r:id="rId23"/>
    <p:sldId id="287" r:id="rId24"/>
    <p:sldId id="288" r:id="rId25"/>
    <p:sldId id="328" r:id="rId26"/>
    <p:sldId id="380" r:id="rId27"/>
    <p:sldId id="384" r:id="rId28"/>
    <p:sldId id="381" r:id="rId29"/>
    <p:sldId id="289" r:id="rId30"/>
    <p:sldId id="354" r:id="rId31"/>
    <p:sldId id="382" r:id="rId32"/>
    <p:sldId id="383" r:id="rId33"/>
    <p:sldId id="270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ali" panose="020B0604020202020204" charset="0"/>
      <p:regular r:id="rId41"/>
      <p:bold r:id="rId42"/>
      <p:italic r:id="rId43"/>
      <p:boldItalic r:id="rId44"/>
    </p:embeddedFont>
    <p:embeddedFont>
      <p:font typeface="Twinkl" panose="02000000000000000000" pitchFamily="2" charset="0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2856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60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2640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Mounir" initials="MM" lastIdx="20" clrIdx="0">
    <p:extLst>
      <p:ext uri="{19B8F6BF-5375-455C-9EA6-DF929625EA0E}">
        <p15:presenceInfo xmlns:p15="http://schemas.microsoft.com/office/powerpoint/2012/main" userId="f7d60c09d8de82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386"/>
    <a:srgbClr val="B34194"/>
    <a:srgbClr val="B1D485"/>
    <a:srgbClr val="86BC33"/>
    <a:srgbClr val="E50050"/>
    <a:srgbClr val="F18215"/>
    <a:srgbClr val="984B39"/>
    <a:srgbClr val="7ACCF3"/>
    <a:srgbClr val="232320"/>
    <a:srgbClr val="21A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109" y="77"/>
      </p:cViewPr>
      <p:guideLst>
        <p:guide orient="horz" pos="1848"/>
        <p:guide pos="2856"/>
        <p:guide pos="340"/>
        <p:guide orient="horz" pos="3960"/>
        <p:guide pos="5420"/>
        <p:guide orient="horz" pos="2640"/>
        <p:guide pos="476"/>
        <p:guide orient="horz" pos="482"/>
        <p:guide orient="horz" pos="3838"/>
        <p:guide pos="530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6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resources/egyptian-teaching-resources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resources/egyptian-teaching-resource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resources/egyptian-teaching-resource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resources/egyptian-teaching-resource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resources/egyptian-teaching-resources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26963CDC-7D50-8DBC-DA83-AA8D28C1C9BC}"/>
              </a:ext>
            </a:extLst>
          </p:cNvPr>
          <p:cNvSpPr txBox="1"/>
          <p:nvPr userDrawn="1"/>
        </p:nvSpPr>
        <p:spPr>
          <a:xfrm>
            <a:off x="0" y="5822066"/>
            <a:ext cx="9144000" cy="103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38151"/>
            <a:ext cx="8220075" cy="994306"/>
          </a:xfrm>
          <a:prstGeom prst="roundRect">
            <a:avLst>
              <a:gd name="adj" fmla="val 9641"/>
            </a:avLst>
          </a:prstGeom>
        </p:spPr>
        <p:txBody>
          <a:bodyPr>
            <a:noAutofit/>
          </a:bodyPr>
          <a:lstStyle>
            <a:lvl1pPr>
              <a:defRPr sz="3600">
                <a:latin typeface="Twinkl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718F5C35-E617-1A6B-77E1-7C5D27E0B1ED}"/>
              </a:ext>
            </a:extLst>
          </p:cNvPr>
          <p:cNvSpPr txBox="1"/>
          <p:nvPr userDrawn="1"/>
        </p:nvSpPr>
        <p:spPr>
          <a:xfrm>
            <a:off x="8553691" y="6655443"/>
            <a:ext cx="590308" cy="20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4">
            <a:extLst>
              <a:ext uri="{FF2B5EF4-FFF2-40B4-BE49-F238E27FC236}">
                <a16:creationId xmlns:a16="http://schemas.microsoft.com/office/drawing/2014/main" id="{D00ECC8E-1AC3-4E6C-A19B-0A141ABB9071}"/>
              </a:ext>
            </a:extLst>
          </p:cNvPr>
          <p:cNvSpPr/>
          <p:nvPr userDrawn="1"/>
        </p:nvSpPr>
        <p:spPr bwMode="auto">
          <a:xfrm>
            <a:off x="503239" y="2930434"/>
            <a:ext cx="8137524" cy="3414803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3" name="Rounded Rectangle 23">
            <a:extLst>
              <a:ext uri="{FF2B5EF4-FFF2-40B4-BE49-F238E27FC236}">
                <a16:creationId xmlns:a16="http://schemas.microsoft.com/office/drawing/2014/main" id="{D34100E7-28EA-4EB7-A437-37BB3EE7034D}"/>
              </a:ext>
            </a:extLst>
          </p:cNvPr>
          <p:cNvSpPr/>
          <p:nvPr userDrawn="1"/>
        </p:nvSpPr>
        <p:spPr bwMode="auto">
          <a:xfrm>
            <a:off x="503239" y="512763"/>
            <a:ext cx="8137524" cy="2193019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AFFD08E-D8F1-4950-9C0C-AB7477306E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651" y="1037017"/>
            <a:ext cx="7632699" cy="1469216"/>
          </a:xfrm>
          <a:prstGeom prst="roundRect">
            <a:avLst>
              <a:gd name="adj" fmla="val 2585"/>
            </a:avLst>
          </a:prstGeo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 dirty="0">
                <a:latin typeface="Twinkl" pitchFamily="50" charset="0"/>
              </a:rPr>
              <a:t>Statement 1 Lorem ipsum </a:t>
            </a:r>
            <a:r>
              <a:rPr lang="en-GB" dirty="0" err="1">
                <a:latin typeface="Twinkl" pitchFamily="50" charset="0"/>
              </a:rPr>
              <a:t>dolor</a:t>
            </a:r>
            <a:r>
              <a:rPr lang="en-GB" dirty="0">
                <a:latin typeface="Twinkl" pitchFamily="50" charset="0"/>
              </a:rPr>
              <a:t> sit </a:t>
            </a:r>
            <a:r>
              <a:rPr lang="en-GB" dirty="0" err="1">
                <a:latin typeface="Twinkl" pitchFamily="50" charset="0"/>
              </a:rPr>
              <a:t>amet</a:t>
            </a:r>
            <a:r>
              <a:rPr lang="en-GB" dirty="0">
                <a:latin typeface="Twinkl" pitchFamily="50" charset="0"/>
              </a:rPr>
              <a:t>, </a:t>
            </a:r>
            <a:r>
              <a:rPr lang="en-GB" dirty="0" err="1">
                <a:latin typeface="Twinkl" pitchFamily="50" charset="0"/>
              </a:rPr>
              <a:t>consectetur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adipiscing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elit</a:t>
            </a:r>
            <a:r>
              <a:rPr lang="en-GB" dirty="0">
                <a:latin typeface="Twinkl" pitchFamily="50" charset="0"/>
              </a:rPr>
              <a:t>.</a:t>
            </a:r>
          </a:p>
          <a:p>
            <a:r>
              <a:rPr lang="en-GB" dirty="0">
                <a:latin typeface="Twinkl" pitchFamily="50" charset="0"/>
              </a:rPr>
              <a:t>Statement 2</a:t>
            </a:r>
          </a:p>
          <a:p>
            <a:pPr lvl="1"/>
            <a:r>
              <a:rPr lang="en-GB" sz="1800" dirty="0">
                <a:latin typeface="Twinkl" pitchFamily="50" charset="0"/>
              </a:rPr>
              <a:t>Sub statement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99DBCE3-B6AA-4708-994C-5096C6F0D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651" y="3445623"/>
            <a:ext cx="7632699" cy="1469216"/>
          </a:xfrm>
          <a:prstGeom prst="roundRect">
            <a:avLst>
              <a:gd name="adj" fmla="val 2585"/>
            </a:avLst>
          </a:prstGeo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 dirty="0">
                <a:latin typeface="Twinkl" pitchFamily="50" charset="0"/>
              </a:rPr>
              <a:t>Statement 1 Lorem ipsum </a:t>
            </a:r>
            <a:r>
              <a:rPr lang="en-GB" dirty="0" err="1">
                <a:latin typeface="Twinkl" pitchFamily="50" charset="0"/>
              </a:rPr>
              <a:t>dolor</a:t>
            </a:r>
            <a:r>
              <a:rPr lang="en-GB" dirty="0">
                <a:latin typeface="Twinkl" pitchFamily="50" charset="0"/>
              </a:rPr>
              <a:t> sit </a:t>
            </a:r>
            <a:r>
              <a:rPr lang="en-GB" dirty="0" err="1">
                <a:latin typeface="Twinkl" pitchFamily="50" charset="0"/>
              </a:rPr>
              <a:t>amet</a:t>
            </a:r>
            <a:r>
              <a:rPr lang="en-GB" dirty="0">
                <a:latin typeface="Twinkl" pitchFamily="50" charset="0"/>
              </a:rPr>
              <a:t>, </a:t>
            </a:r>
            <a:r>
              <a:rPr lang="en-GB" dirty="0" err="1">
                <a:latin typeface="Twinkl" pitchFamily="50" charset="0"/>
              </a:rPr>
              <a:t>consectetur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adipiscing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elit</a:t>
            </a:r>
            <a:r>
              <a:rPr lang="en-GB" dirty="0">
                <a:latin typeface="Twinkl" pitchFamily="50" charset="0"/>
              </a:rPr>
              <a:t>.</a:t>
            </a:r>
          </a:p>
          <a:p>
            <a:r>
              <a:rPr lang="en-GB" dirty="0">
                <a:latin typeface="Twinkl" pitchFamily="50" charset="0"/>
              </a:rPr>
              <a:t>Statement 2</a:t>
            </a:r>
          </a:p>
          <a:p>
            <a:pPr lvl="1"/>
            <a:r>
              <a:rPr lang="en-GB" sz="1800" dirty="0">
                <a:latin typeface="Twinkl" pitchFamily="50" charset="0"/>
              </a:rPr>
              <a:t>Sub statement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9191366-6C10-435F-A2F8-6CBD1318F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5650" y="512763"/>
            <a:ext cx="7632700" cy="503237"/>
          </a:xfrm>
          <a:prstGeom prst="roundRect">
            <a:avLst>
              <a:gd name="adj" fmla="val 2585"/>
            </a:avLst>
          </a:prstGeom>
        </p:spPr>
        <p:txBody>
          <a:bodyPr lIns="0" tIns="252000" rIns="0" bIns="0" anchor="ctr" anchorCtr="0">
            <a:noAutofit/>
          </a:bodyPr>
          <a:lstStyle>
            <a:lvl1pPr marL="0" indent="0" algn="ctr">
              <a:buNone/>
              <a:defRPr sz="3600" b="1"/>
            </a:lvl1pPr>
          </a:lstStyle>
          <a:p>
            <a:pPr lvl="0"/>
            <a:r>
              <a:rPr lang="en-US" dirty="0"/>
              <a:t>Aim</a:t>
            </a:r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758EDAF-8492-4BF5-93A1-EA11C5D830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649" y="2930434"/>
            <a:ext cx="7632700" cy="503237"/>
          </a:xfrm>
          <a:prstGeom prst="roundRect">
            <a:avLst>
              <a:gd name="adj" fmla="val 2585"/>
            </a:avLst>
          </a:prstGeom>
        </p:spPr>
        <p:txBody>
          <a:bodyPr lIns="0" tIns="252000" rIns="0" bIns="0" anchor="ctr" anchorCtr="0">
            <a:noAutofit/>
          </a:bodyPr>
          <a:lstStyle>
            <a:lvl1pPr marL="0" indent="0" algn="ctr">
              <a:buNone/>
              <a:defRPr sz="3600" b="1"/>
            </a:lvl1pPr>
          </a:lstStyle>
          <a:p>
            <a:pPr lvl="0"/>
            <a:r>
              <a:rPr lang="en-US" dirty="0"/>
              <a:t>Success Criteria</a:t>
            </a:r>
            <a:endParaRPr lang="en-GB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8CE71B03-5E1C-9921-D3E5-EC0C67C6DD2C}"/>
              </a:ext>
            </a:extLst>
          </p:cNvPr>
          <p:cNvSpPr txBox="1"/>
          <p:nvPr userDrawn="1"/>
        </p:nvSpPr>
        <p:spPr>
          <a:xfrm>
            <a:off x="8553691" y="6655443"/>
            <a:ext cx="590308" cy="20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im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8CE71B03-5E1C-9921-D3E5-EC0C67C6DD2C}"/>
              </a:ext>
            </a:extLst>
          </p:cNvPr>
          <p:cNvSpPr txBox="1"/>
          <p:nvPr userDrawn="1"/>
        </p:nvSpPr>
        <p:spPr>
          <a:xfrm>
            <a:off x="8553691" y="6655443"/>
            <a:ext cx="590308" cy="20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8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hlinkClick r:id="rId4"/>
            <a:extLst>
              <a:ext uri="{FF2B5EF4-FFF2-40B4-BE49-F238E27FC236}">
                <a16:creationId xmlns:a16="http://schemas.microsoft.com/office/drawing/2014/main" id="{F193F074-E2C0-4E0D-0F2D-EE226062A035}"/>
              </a:ext>
            </a:extLst>
          </p:cNvPr>
          <p:cNvSpPr txBox="1"/>
          <p:nvPr userDrawn="1"/>
        </p:nvSpPr>
        <p:spPr>
          <a:xfrm>
            <a:off x="0" y="5822066"/>
            <a:ext cx="9144000" cy="103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mp3"/><Relationship Id="rId3" Type="http://schemas.microsoft.com/office/2007/relationships/media" Target="../media/media10.mp3"/><Relationship Id="rId7" Type="http://schemas.microsoft.com/office/2007/relationships/media" Target="../media/media12.mp3"/><Relationship Id="rId12" Type="http://schemas.openxmlformats.org/officeDocument/2006/relationships/image" Target="../media/image6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audio" Target="../media/media11.mp3"/><Relationship Id="rId11" Type="http://schemas.openxmlformats.org/officeDocument/2006/relationships/image" Target="../media/image5.png"/><Relationship Id="rId5" Type="http://schemas.microsoft.com/office/2007/relationships/media" Target="../media/media11.mp3"/><Relationship Id="rId10" Type="http://schemas.openxmlformats.org/officeDocument/2006/relationships/image" Target="../media/image43.png"/><Relationship Id="rId4" Type="http://schemas.openxmlformats.org/officeDocument/2006/relationships/audio" Target="../media/media10.mp3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openxmlformats.org/officeDocument/2006/relationships/image" Target="../media/image13.tif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0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1911927" y="582286"/>
            <a:ext cx="6224155" cy="2275215"/>
          </a:xfrm>
          <a:prstGeom prst="wedgeRoundRectCallout">
            <a:avLst>
              <a:gd name="adj1" fmla="val -48226"/>
              <a:gd name="adj2" fmla="val 96779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والآن سَنَلعبُ سويًا لُعبة</a:t>
            </a:r>
          </a:p>
          <a:p>
            <a:pPr algn="ctr"/>
            <a:r>
              <a:rPr lang="ar-AE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القَفز عِندَ سَمَاعِ صَوت حَرفِ الأَلف</a:t>
            </a:r>
          </a:p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حيثُ سَأرِيكم بَعضَ الصّور وأَنطِق اسمَها، وَإذا سَمِعتُم فِي أي كَلمة مِنها حَرف الأَلف؛ عَلَيكم أَن تَقفِزوا مَرَّةً واحِدةً.</a:t>
            </a:r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759093B-8CA1-665F-D29C-BD798A0BD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 flipH="1">
            <a:off x="54664" y="3048335"/>
            <a:ext cx="3187299" cy="336717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FA475B4A-A07D-9127-AB46-26DD02D6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5431" y="791524"/>
            <a:ext cx="2885679" cy="3088567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/>
          <a:lstStyle/>
          <a:p>
            <a:pPr algn="ctr"/>
            <a:r>
              <a:rPr lang="ar-EG" sz="19900" b="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endParaRPr lang="en-GB" sz="1990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139F2-B8C9-A459-E91C-CBCAE94B43B8}"/>
              </a:ext>
            </a:extLst>
          </p:cNvPr>
          <p:cNvSpPr/>
          <p:nvPr/>
        </p:nvSpPr>
        <p:spPr>
          <a:xfrm>
            <a:off x="3858435" y="3880091"/>
            <a:ext cx="42776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ar-SA" sz="6600" b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هَيَّا نَبْدأ اللعِب!</a:t>
            </a:r>
          </a:p>
        </p:txBody>
      </p:sp>
    </p:spTree>
    <p:extLst>
      <p:ext uri="{BB962C8B-B14F-4D97-AF65-F5344CB8AC3E}">
        <p14:creationId xmlns:p14="http://schemas.microsoft.com/office/powerpoint/2010/main" val="87183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A79F391-1CE6-B9BD-B68B-B870F940E0CF}"/>
              </a:ext>
            </a:extLst>
          </p:cNvPr>
          <p:cNvSpPr/>
          <p:nvPr/>
        </p:nvSpPr>
        <p:spPr>
          <a:xfrm>
            <a:off x="3918865" y="442546"/>
            <a:ext cx="4712676" cy="40913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A26F7-2750-895D-A270-A34C0910F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4364" y="1183480"/>
            <a:ext cx="2863402" cy="1790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4F5D7F-5771-869D-36CB-F715D7698FD6}"/>
              </a:ext>
            </a:extLst>
          </p:cNvPr>
          <p:cNvSpPr txBox="1"/>
          <p:nvPr/>
        </p:nvSpPr>
        <p:spPr>
          <a:xfrm>
            <a:off x="4741985" y="3321872"/>
            <a:ext cx="3130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َ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س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َ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د</a:t>
            </a:r>
          </a:p>
        </p:txBody>
      </p:sp>
      <p:sp>
        <p:nvSpPr>
          <p:cNvPr id="9" name="Rounded Rectangular Callout 6">
            <a:extLst>
              <a:ext uri="{FF2B5EF4-FFF2-40B4-BE49-F238E27FC236}">
                <a16:creationId xmlns:a16="http://schemas.microsoft.com/office/drawing/2014/main" id="{0EFE3D02-35A4-A48F-DCA6-A5AAB74D5C68}"/>
              </a:ext>
            </a:extLst>
          </p:cNvPr>
          <p:cNvSpPr/>
          <p:nvPr/>
        </p:nvSpPr>
        <p:spPr>
          <a:xfrm>
            <a:off x="692151" y="540327"/>
            <a:ext cx="2697601" cy="1018309"/>
          </a:xfrm>
          <a:prstGeom prst="wedgeRoundRectCallout">
            <a:avLst>
              <a:gd name="adj1" fmla="val -7381"/>
              <a:gd name="adj2" fmla="val 7346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D4C51-563C-0A22-2A77-D917D8E51E0E}"/>
              </a:ext>
            </a:extLst>
          </p:cNvPr>
          <p:cNvSpPr txBox="1"/>
          <p:nvPr/>
        </p:nvSpPr>
        <p:spPr>
          <a:xfrm>
            <a:off x="755650" y="849426"/>
            <a:ext cx="259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هَل سَمِعتُم صَوتَ الأَلف هُنا؟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9658EB9-8232-CE72-651D-1C8BDD006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14" y="3390722"/>
            <a:ext cx="2646910" cy="3743487"/>
          </a:xfrm>
          <a:prstGeom prst="rect">
            <a:avLst/>
          </a:prstGeom>
        </p:spPr>
      </p:pic>
      <p:pic>
        <p:nvPicPr>
          <p:cNvPr id="12" name="Google Shape;65;p14">
            <a:extLst>
              <a:ext uri="{FF2B5EF4-FFF2-40B4-BE49-F238E27FC236}">
                <a16:creationId xmlns:a16="http://schemas.microsoft.com/office/drawing/2014/main" id="{5410119E-4975-7032-EA90-9766DCA540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04566" y="1956991"/>
            <a:ext cx="1817543" cy="4572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8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A79F391-1CE6-B9BD-B68B-B870F940E0CF}"/>
              </a:ext>
            </a:extLst>
          </p:cNvPr>
          <p:cNvSpPr/>
          <p:nvPr/>
        </p:nvSpPr>
        <p:spPr>
          <a:xfrm>
            <a:off x="3918865" y="442546"/>
            <a:ext cx="4712676" cy="40913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/>
          </a:p>
        </p:txBody>
      </p:sp>
      <p:sp>
        <p:nvSpPr>
          <p:cNvPr id="9" name="Rounded Rectangular Callout 6">
            <a:extLst>
              <a:ext uri="{FF2B5EF4-FFF2-40B4-BE49-F238E27FC236}">
                <a16:creationId xmlns:a16="http://schemas.microsoft.com/office/drawing/2014/main" id="{0EFE3D02-35A4-A48F-DCA6-A5AAB74D5C68}"/>
              </a:ext>
            </a:extLst>
          </p:cNvPr>
          <p:cNvSpPr/>
          <p:nvPr/>
        </p:nvSpPr>
        <p:spPr>
          <a:xfrm>
            <a:off x="692151" y="540327"/>
            <a:ext cx="2697601" cy="1018309"/>
          </a:xfrm>
          <a:prstGeom prst="wedgeRoundRectCallout">
            <a:avLst>
              <a:gd name="adj1" fmla="val -7381"/>
              <a:gd name="adj2" fmla="val 7346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D4C51-563C-0A22-2A77-D917D8E51E0E}"/>
              </a:ext>
            </a:extLst>
          </p:cNvPr>
          <p:cNvSpPr txBox="1"/>
          <p:nvPr/>
        </p:nvSpPr>
        <p:spPr>
          <a:xfrm>
            <a:off x="755650" y="849426"/>
            <a:ext cx="259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هَل سَمِعتُم صَوتَ الأَلف هُنا؟</a:t>
            </a:r>
          </a:p>
        </p:txBody>
      </p:sp>
      <p:pic>
        <p:nvPicPr>
          <p:cNvPr id="12" name="Google Shape;65;p14">
            <a:extLst>
              <a:ext uri="{FF2B5EF4-FFF2-40B4-BE49-F238E27FC236}">
                <a16:creationId xmlns:a16="http://schemas.microsoft.com/office/drawing/2014/main" id="{5410119E-4975-7032-EA90-9766DCA540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04566" y="1956991"/>
            <a:ext cx="1817543" cy="457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A467F-9AE4-6AFC-BB03-8A73CB4E0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9359" y="1049481"/>
            <a:ext cx="3351687" cy="201782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DCA1DB0-F25E-0215-A7BA-5965E4962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438" y="3321871"/>
            <a:ext cx="2646910" cy="3743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EFF55-AFA5-D871-EAD9-A7EBEB96AD96}"/>
              </a:ext>
            </a:extLst>
          </p:cNvPr>
          <p:cNvSpPr txBox="1"/>
          <p:nvPr/>
        </p:nvSpPr>
        <p:spPr>
          <a:xfrm>
            <a:off x="4882661" y="3321871"/>
            <a:ext cx="3130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ُ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خ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ْ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ط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ُ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ُ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وط</a:t>
            </a:r>
          </a:p>
        </p:txBody>
      </p:sp>
    </p:spTree>
    <p:extLst>
      <p:ext uri="{BB962C8B-B14F-4D97-AF65-F5344CB8AC3E}">
        <p14:creationId xmlns:p14="http://schemas.microsoft.com/office/powerpoint/2010/main" val="96927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A79F391-1CE6-B9BD-B68B-B870F940E0CF}"/>
              </a:ext>
            </a:extLst>
          </p:cNvPr>
          <p:cNvSpPr/>
          <p:nvPr/>
        </p:nvSpPr>
        <p:spPr>
          <a:xfrm>
            <a:off x="3918865" y="442546"/>
            <a:ext cx="4712676" cy="40913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/>
          </a:p>
        </p:txBody>
      </p:sp>
      <p:sp>
        <p:nvSpPr>
          <p:cNvPr id="9" name="Rounded Rectangular Callout 6">
            <a:extLst>
              <a:ext uri="{FF2B5EF4-FFF2-40B4-BE49-F238E27FC236}">
                <a16:creationId xmlns:a16="http://schemas.microsoft.com/office/drawing/2014/main" id="{0EFE3D02-35A4-A48F-DCA6-A5AAB74D5C68}"/>
              </a:ext>
            </a:extLst>
          </p:cNvPr>
          <p:cNvSpPr/>
          <p:nvPr/>
        </p:nvSpPr>
        <p:spPr>
          <a:xfrm>
            <a:off x="692151" y="540327"/>
            <a:ext cx="2697601" cy="1018309"/>
          </a:xfrm>
          <a:prstGeom prst="wedgeRoundRectCallout">
            <a:avLst>
              <a:gd name="adj1" fmla="val -7381"/>
              <a:gd name="adj2" fmla="val 7346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D4C51-563C-0A22-2A77-D917D8E51E0E}"/>
              </a:ext>
            </a:extLst>
          </p:cNvPr>
          <p:cNvSpPr txBox="1"/>
          <p:nvPr/>
        </p:nvSpPr>
        <p:spPr>
          <a:xfrm>
            <a:off x="755650" y="849426"/>
            <a:ext cx="259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هَل سَمِعتُم صَوتَ الأَلف هُنا؟</a:t>
            </a:r>
          </a:p>
        </p:txBody>
      </p:sp>
      <p:pic>
        <p:nvPicPr>
          <p:cNvPr id="12" name="Google Shape;65;p14">
            <a:extLst>
              <a:ext uri="{FF2B5EF4-FFF2-40B4-BE49-F238E27FC236}">
                <a16:creationId xmlns:a16="http://schemas.microsoft.com/office/drawing/2014/main" id="{5410119E-4975-7032-EA90-9766DCA540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04566" y="1956991"/>
            <a:ext cx="1817543" cy="457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A467F-9AE4-6AFC-BB03-8A73CB4E0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4728" y="1049481"/>
            <a:ext cx="2320949" cy="2017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EFF55-AFA5-D871-EAD9-A7EBEB96AD96}"/>
              </a:ext>
            </a:extLst>
          </p:cNvPr>
          <p:cNvSpPr txBox="1"/>
          <p:nvPr/>
        </p:nvSpPr>
        <p:spPr>
          <a:xfrm>
            <a:off x="4882661" y="3321871"/>
            <a:ext cx="3130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َ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وز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َ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ة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A586837-DD70-C021-4615-B6DDC1F860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86" y="4007100"/>
            <a:ext cx="1967346" cy="27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4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A79F391-1CE6-B9BD-B68B-B870F940E0CF}"/>
              </a:ext>
            </a:extLst>
          </p:cNvPr>
          <p:cNvSpPr/>
          <p:nvPr/>
        </p:nvSpPr>
        <p:spPr>
          <a:xfrm>
            <a:off x="3918865" y="442546"/>
            <a:ext cx="4712676" cy="40913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/>
          </a:p>
        </p:txBody>
      </p:sp>
      <p:sp>
        <p:nvSpPr>
          <p:cNvPr id="9" name="Rounded Rectangular Callout 6">
            <a:extLst>
              <a:ext uri="{FF2B5EF4-FFF2-40B4-BE49-F238E27FC236}">
                <a16:creationId xmlns:a16="http://schemas.microsoft.com/office/drawing/2014/main" id="{0EFE3D02-35A4-A48F-DCA6-A5AAB74D5C68}"/>
              </a:ext>
            </a:extLst>
          </p:cNvPr>
          <p:cNvSpPr/>
          <p:nvPr/>
        </p:nvSpPr>
        <p:spPr>
          <a:xfrm>
            <a:off x="692151" y="540327"/>
            <a:ext cx="2697601" cy="1018309"/>
          </a:xfrm>
          <a:prstGeom prst="wedgeRoundRectCallout">
            <a:avLst>
              <a:gd name="adj1" fmla="val -7381"/>
              <a:gd name="adj2" fmla="val 7346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D4C51-563C-0A22-2A77-D917D8E51E0E}"/>
              </a:ext>
            </a:extLst>
          </p:cNvPr>
          <p:cNvSpPr txBox="1"/>
          <p:nvPr/>
        </p:nvSpPr>
        <p:spPr>
          <a:xfrm>
            <a:off x="755650" y="849426"/>
            <a:ext cx="259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هَل سَمِعتُم صَوتَ الأَلف هُنا؟</a:t>
            </a:r>
          </a:p>
        </p:txBody>
      </p:sp>
      <p:pic>
        <p:nvPicPr>
          <p:cNvPr id="12" name="Google Shape;65;p14">
            <a:extLst>
              <a:ext uri="{FF2B5EF4-FFF2-40B4-BE49-F238E27FC236}">
                <a16:creationId xmlns:a16="http://schemas.microsoft.com/office/drawing/2014/main" id="{5410119E-4975-7032-EA90-9766DCA540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04566" y="1956991"/>
            <a:ext cx="1817543" cy="457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A467F-9AE4-6AFC-BB03-8A73CB4E0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8567" y="1049481"/>
            <a:ext cx="2033271" cy="2017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EFF55-AFA5-D871-EAD9-A7EBEB96AD96}"/>
              </a:ext>
            </a:extLst>
          </p:cNvPr>
          <p:cNvSpPr txBox="1"/>
          <p:nvPr/>
        </p:nvSpPr>
        <p:spPr>
          <a:xfrm>
            <a:off x="4789143" y="3282859"/>
            <a:ext cx="3130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َ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ر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ْ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د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َ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ة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A586837-DD70-C021-4615-B6DDC1F860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83" y="3923212"/>
            <a:ext cx="1967346" cy="27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0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A79F391-1CE6-B9BD-B68B-B870F940E0CF}"/>
              </a:ext>
            </a:extLst>
          </p:cNvPr>
          <p:cNvSpPr/>
          <p:nvPr/>
        </p:nvSpPr>
        <p:spPr>
          <a:xfrm>
            <a:off x="3918865" y="442546"/>
            <a:ext cx="4712676" cy="40913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/>
          </a:p>
        </p:txBody>
      </p:sp>
      <p:sp>
        <p:nvSpPr>
          <p:cNvPr id="9" name="Rounded Rectangular Callout 6">
            <a:extLst>
              <a:ext uri="{FF2B5EF4-FFF2-40B4-BE49-F238E27FC236}">
                <a16:creationId xmlns:a16="http://schemas.microsoft.com/office/drawing/2014/main" id="{0EFE3D02-35A4-A48F-DCA6-A5AAB74D5C68}"/>
              </a:ext>
            </a:extLst>
          </p:cNvPr>
          <p:cNvSpPr/>
          <p:nvPr/>
        </p:nvSpPr>
        <p:spPr>
          <a:xfrm>
            <a:off x="692151" y="540327"/>
            <a:ext cx="2697601" cy="1018309"/>
          </a:xfrm>
          <a:prstGeom prst="wedgeRoundRectCallout">
            <a:avLst>
              <a:gd name="adj1" fmla="val -7381"/>
              <a:gd name="adj2" fmla="val 7346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D4C51-563C-0A22-2A77-D917D8E51E0E}"/>
              </a:ext>
            </a:extLst>
          </p:cNvPr>
          <p:cNvSpPr txBox="1"/>
          <p:nvPr/>
        </p:nvSpPr>
        <p:spPr>
          <a:xfrm>
            <a:off x="755650" y="849426"/>
            <a:ext cx="259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هَل سَمِعتُم صَوتَ الأَلف هُنا؟</a:t>
            </a:r>
          </a:p>
        </p:txBody>
      </p:sp>
      <p:pic>
        <p:nvPicPr>
          <p:cNvPr id="12" name="Google Shape;65;p14">
            <a:extLst>
              <a:ext uri="{FF2B5EF4-FFF2-40B4-BE49-F238E27FC236}">
                <a16:creationId xmlns:a16="http://schemas.microsoft.com/office/drawing/2014/main" id="{5410119E-4975-7032-EA90-9766DCA540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04566" y="1956991"/>
            <a:ext cx="1817543" cy="457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A467F-9AE4-6AFC-BB03-8A73CB4E0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564" y="633292"/>
            <a:ext cx="1272955" cy="249221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DCA1DB0-F25E-0215-A7BA-5965E4962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6" y="3321872"/>
            <a:ext cx="2646910" cy="3743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EFF55-AFA5-D871-EAD9-A7EBEB96AD96}"/>
              </a:ext>
            </a:extLst>
          </p:cNvPr>
          <p:cNvSpPr txBox="1"/>
          <p:nvPr/>
        </p:nvSpPr>
        <p:spPr>
          <a:xfrm>
            <a:off x="4882661" y="3321871"/>
            <a:ext cx="3130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إ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ِ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ْ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ر</a:t>
            </a:r>
            <a:r>
              <a:rPr lang="ar-E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َ</a:t>
            </a:r>
            <a:r>
              <a:rPr lang="ar-S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ة</a:t>
            </a:r>
          </a:p>
        </p:txBody>
      </p:sp>
    </p:spTree>
    <p:extLst>
      <p:ext uri="{BB962C8B-B14F-4D97-AF65-F5344CB8AC3E}">
        <p14:creationId xmlns:p14="http://schemas.microsoft.com/office/powerpoint/2010/main" val="2447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7131603-4E63-AB6C-7FB2-7FBA6F523EB8}"/>
              </a:ext>
            </a:extLst>
          </p:cNvPr>
          <p:cNvSpPr/>
          <p:nvPr/>
        </p:nvSpPr>
        <p:spPr>
          <a:xfrm>
            <a:off x="755650" y="765175"/>
            <a:ext cx="7624421" cy="67190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كَيْفَ نَكْتُبُ حَرْفَ الأَلَف؟</a:t>
            </a:r>
          </a:p>
        </p:txBody>
      </p:sp>
      <p:sp>
        <p:nvSpPr>
          <p:cNvPr id="2" name="Letter">
            <a:extLst>
              <a:ext uri="{FF2B5EF4-FFF2-40B4-BE49-F238E27FC236}">
                <a16:creationId xmlns:a16="http://schemas.microsoft.com/office/drawing/2014/main" id="{2220495D-BD97-A250-09CB-5651155F531B}"/>
              </a:ext>
            </a:extLst>
          </p:cNvPr>
          <p:cNvSpPr txBox="1">
            <a:spLocks/>
          </p:cNvSpPr>
          <p:nvPr/>
        </p:nvSpPr>
        <p:spPr>
          <a:xfrm>
            <a:off x="2766178" y="3324773"/>
            <a:ext cx="3367640" cy="3830950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 SemiBold" pitchFamily="2" charset="0"/>
                <a:ea typeface="+mj-ea"/>
                <a:cs typeface="+mj-cs"/>
              </a:defRPr>
            </a:lvl1pPr>
          </a:lstStyle>
          <a:p>
            <a:r>
              <a:rPr lang="ar-EG" sz="30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endParaRPr lang="en-GB" sz="30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inish">
            <a:extLst>
              <a:ext uri="{FF2B5EF4-FFF2-40B4-BE49-F238E27FC236}">
                <a16:creationId xmlns:a16="http://schemas.microsoft.com/office/drawing/2014/main" id="{B406823B-E734-3847-9620-1CDE98E7B847}"/>
              </a:ext>
            </a:extLst>
          </p:cNvPr>
          <p:cNvSpPr/>
          <p:nvPr/>
        </p:nvSpPr>
        <p:spPr>
          <a:xfrm>
            <a:off x="4442025" y="5647528"/>
            <a:ext cx="251670" cy="251670"/>
          </a:xfrm>
          <a:prstGeom prst="ellipse">
            <a:avLst/>
          </a:prstGeom>
          <a:solidFill>
            <a:srgbClr val="BE0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tart">
            <a:extLst>
              <a:ext uri="{FF2B5EF4-FFF2-40B4-BE49-F238E27FC236}">
                <a16:creationId xmlns:a16="http://schemas.microsoft.com/office/drawing/2014/main" id="{EFF18BC4-DE76-6DDA-8B60-13C826A49C16}"/>
              </a:ext>
            </a:extLst>
          </p:cNvPr>
          <p:cNvSpPr/>
          <p:nvPr/>
        </p:nvSpPr>
        <p:spPr>
          <a:xfrm>
            <a:off x="4350540" y="3667003"/>
            <a:ext cx="251670" cy="251670"/>
          </a:xfrm>
          <a:prstGeom prst="ellipse">
            <a:avLst/>
          </a:prstGeom>
          <a:solidFill>
            <a:srgbClr val="92C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encil">
            <a:extLst>
              <a:ext uri="{FF2B5EF4-FFF2-40B4-BE49-F238E27FC236}">
                <a16:creationId xmlns:a16="http://schemas.microsoft.com/office/drawing/2014/main" id="{D39F5AFB-A940-FB19-845C-4ABCDD7D6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547058"/>
            <a:ext cx="1291904" cy="1287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DA765-5353-0D87-DEE8-EF08C273484A}"/>
              </a:ext>
            </a:extLst>
          </p:cNvPr>
          <p:cNvSpPr txBox="1"/>
          <p:nvPr/>
        </p:nvSpPr>
        <p:spPr>
          <a:xfrm>
            <a:off x="1669473" y="1636499"/>
            <a:ext cx="5728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AE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نَكْتُبُ حَرْفَ الأَلِف بِهذه الطَّرِيقة، :</a:t>
            </a:r>
          </a:p>
        </p:txBody>
      </p:sp>
      <p:sp>
        <p:nvSpPr>
          <p:cNvPr id="3" name="Start">
            <a:extLst>
              <a:ext uri="{FF2B5EF4-FFF2-40B4-BE49-F238E27FC236}">
                <a16:creationId xmlns:a16="http://schemas.microsoft.com/office/drawing/2014/main" id="{8D347E4E-7B32-7AEA-6666-009AEAFDE011}"/>
              </a:ext>
            </a:extLst>
          </p:cNvPr>
          <p:cNvSpPr/>
          <p:nvPr/>
        </p:nvSpPr>
        <p:spPr>
          <a:xfrm>
            <a:off x="4561323" y="3128419"/>
            <a:ext cx="132372" cy="139476"/>
          </a:xfrm>
          <a:prstGeom prst="ellipse">
            <a:avLst/>
          </a:prstGeom>
          <a:solidFill>
            <a:srgbClr val="92C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encil">
            <a:extLst>
              <a:ext uri="{FF2B5EF4-FFF2-40B4-BE49-F238E27FC236}">
                <a16:creationId xmlns:a16="http://schemas.microsoft.com/office/drawing/2014/main" id="{9B8F6006-0EC5-BBF0-4CD6-5FE326FB1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509" y="1943060"/>
            <a:ext cx="1291904" cy="12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 0.00347 L -0.0085 0.0037 C 0.00556 0.05972 -0.00625 0.00532 -0.00069 0.05023 C -0.00034 0.05301 0.00087 0.05532 0.00157 0.05787 C 0.0033 0.06389 0.00417 0.06944 0.00504 0.07616 C 0.00556 0.07963 0.00591 0.0831 0.00625 0.08657 C 0.0066 0.09166 0.0066 0.09676 0.00729 0.10185 C 0.00782 0.10486 0.00886 0.10787 0.00955 0.11088 C 0.01424 0.17453 0.0132 0.13889 0.01181 0.19583 C 0.01042 0.25486 0.0191 0.2368 0.00729 0.25787 C 0.00591 0.27106 0.00625 0.26481 0.00625 0.27616 " pathEditMode="relative" rAng="0" ptsTypes="AAAAAAAAAAA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3.33333E-6 0.00023 C -0.00086 -0.00046 -0.00173 -0.00116 -0.0026 -0.00162 C -0.00451 -0.00255 -0.00364 -0.00162 -0.00538 -0.00232 C -0.00677 -0.00278 -0.0092 -0.00394 -0.0092 -0.00371 L -0.01371 -0.00371 C -0.01493 -0.00371 -0.01597 -0.00347 -0.01718 -0.00347 C -0.01857 -0.00347 -0.02014 -0.00371 -0.0217 -0.00371 L -0.02448 -0.00301 C -0.02517 -0.00278 -0.02586 -0.00278 -0.02656 -0.00232 C -0.0276 -0.00185 -0.02864 -0.00139 -0.02986 -0.0007 C -0.03038 -0.00046 -0.0309 -0.00023 -0.03125 1.48148E-6 C -0.03177 0.00046 -0.03229 0.00116 -0.03281 0.00185 C -0.03298 0.00231 -0.03316 0.00324 -0.0335 0.0037 C -0.03402 0.0044 -0.03472 0.00486 -0.03507 0.00555 C -0.03541 0.00625 -0.03559 0.00856 -0.03559 0.00926 C -0.03559 0.00995 -0.03472 0.01366 -0.0342 0.01481 C -0.03385 0.01528 -0.0335 0.01574 -0.03316 0.0162 C -0.03281 0.0169 -0.03264 0.01782 -0.03211 0.01875 C -0.03177 0.01944 -0.03107 0.01991 -0.03073 0.0206 C -0.0302 0.02129 -0.02986 0.02222 -0.02934 0.02292 C -0.02899 0.02338 -0.02864 0.02384 -0.02812 0.0243 C -0.02534 0.02754 -0.02864 0.02407 -0.02604 0.02639 C -0.02569 0.02685 -0.02552 0.02731 -0.025 0.02754 C -0.02465 0.02778 -0.02413 0.02778 -0.02378 0.02778 C -0.02031 0.02917 -0.02361 0.02847 -0.02031 0.02893 C -0.01927 0.0294 -0.0184 0.03009 -0.01753 0.03055 C -0.01701 0.03102 -0.01632 0.03102 -0.01562 0.03125 C -0.01371 0.03171 -0.01545 0.03148 -0.01145 0.03171 C -0.0092 0.03194 -0.00677 0.03194 -0.00434 0.03194 L 0.00105 0.03171 C 0.00174 0.03171 0.00278 0.03079 0.0033 0.03148 C 0.00382 0.03194 0.00226 0.03217 0.00157 0.03264 C 0.00087 0.03287 0.00018 0.0331 -0.00069 0.03333 C -0.0033 0.03449 -0.00052 0.03356 -0.00364 0.03449 C -0.00416 0.03472 -0.00486 0.03472 -0.00538 0.03495 C -0.00607 0.03518 -0.00659 0.03565 -0.00711 0.03588 C -0.00798 0.03634 -0.00885 0.03657 -0.00955 0.03704 C -0.01076 0.0375 -0.01198 0.03773 -0.01319 0.03819 C -0.01406 0.03842 -0.01475 0.03866 -0.01562 0.03889 C -0.01632 0.03912 -0.01701 0.03935 -0.0177 0.03958 C -0.02343 0.04167 -0.01823 0.04004 -0.02448 0.04282 C -0.02552 0.04329 -0.02656 0.04352 -0.0276 0.04421 C -0.02899 0.04491 -0.0302 0.04583 -0.03142 0.04699 C -0.03194 0.04745 -0.03229 0.04792 -0.03281 0.04815 C -0.03333 0.04838 -0.03402 0.04861 -0.03455 0.04884 C -0.03559 0.05069 -0.03472 0.04954 -0.03663 0.05092 C -0.03854 0.05208 -0.03698 0.05139 -0.03871 0.05208 C -0.03906 0.05208 -0.03923 0.05231 -0.03941 0.05254 C -0.03975 0.05278 -0.0401 0.05254 -0.04027 0.05278 C -0.04045 0.05301 -0.04027 0.05347 -0.04045 0.0537 C -0.04097 0.05417 -0.04236 0.0544 -0.04236 0.05463 C -0.04253 0.05486 -0.0434 0.05602 -0.04375 0.05602 C -0.04392 0.05625 -0.04392 0.05579 -0.04392 0.05555 " pathEditMode="relative" rAng="0" ptsTypes="AAAAAAAAAAAA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1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7131603-4E63-AB6C-7FB2-7FBA6F523EB8}"/>
              </a:ext>
            </a:extLst>
          </p:cNvPr>
          <p:cNvSpPr/>
          <p:nvPr/>
        </p:nvSpPr>
        <p:spPr>
          <a:xfrm>
            <a:off x="755650" y="765175"/>
            <a:ext cx="7624421" cy="67190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كَيْفَ نَكْتُبُ حَرْفَ الأَلَف؟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FDA765-5353-0D87-DEE8-EF08C273484A}"/>
              </a:ext>
            </a:extLst>
          </p:cNvPr>
          <p:cNvSpPr txBox="1"/>
          <p:nvPr/>
        </p:nvSpPr>
        <p:spPr>
          <a:xfrm>
            <a:off x="1669473" y="1636499"/>
            <a:ext cx="5728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AE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ولاحِظُوا أَنَّهُ لا يتَغير شَكلُه فِي أَول ووسَط وآخِر الكَلِمَة:</a:t>
            </a:r>
          </a:p>
        </p:txBody>
      </p:sp>
      <p:sp>
        <p:nvSpPr>
          <p:cNvPr id="10" name="Letter">
            <a:extLst>
              <a:ext uri="{FF2B5EF4-FFF2-40B4-BE49-F238E27FC236}">
                <a16:creationId xmlns:a16="http://schemas.microsoft.com/office/drawing/2014/main" id="{52850B33-71D8-10BA-BE9C-37BCD7735384}"/>
              </a:ext>
            </a:extLst>
          </p:cNvPr>
          <p:cNvSpPr txBox="1">
            <a:spLocks/>
          </p:cNvSpPr>
          <p:nvPr/>
        </p:nvSpPr>
        <p:spPr>
          <a:xfrm>
            <a:off x="2057600" y="1734190"/>
            <a:ext cx="4800400" cy="3830950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 SemiBold" pitchFamily="2" charset="0"/>
                <a:ea typeface="+mj-ea"/>
                <a:cs typeface="+mj-cs"/>
              </a:defRPr>
            </a:lvl1pPr>
          </a:lstStyle>
          <a:p>
            <a:r>
              <a:rPr lang="ar-EG" sz="120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أُ</a:t>
            </a:r>
            <a:r>
              <a:rPr lang="ar-EG" sz="1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</a:t>
            </a:r>
            <a:endParaRPr lang="ar-EG" sz="20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027F0-D398-04B0-737F-2E9285913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33" y="2557145"/>
            <a:ext cx="1203334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7131603-4E63-AB6C-7FB2-7FBA6F523EB8}"/>
              </a:ext>
            </a:extLst>
          </p:cNvPr>
          <p:cNvSpPr/>
          <p:nvPr/>
        </p:nvSpPr>
        <p:spPr>
          <a:xfrm>
            <a:off x="755650" y="765175"/>
            <a:ext cx="7624421" cy="67190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كَيْفَ نَكْتُبُ حَرْفَ الأَلَف؟</a:t>
            </a:r>
          </a:p>
        </p:txBody>
      </p:sp>
      <p:sp>
        <p:nvSpPr>
          <p:cNvPr id="2" name="Letter">
            <a:extLst>
              <a:ext uri="{FF2B5EF4-FFF2-40B4-BE49-F238E27FC236}">
                <a16:creationId xmlns:a16="http://schemas.microsoft.com/office/drawing/2014/main" id="{2220495D-BD97-A250-09CB-5651155F531B}"/>
              </a:ext>
            </a:extLst>
          </p:cNvPr>
          <p:cNvSpPr txBox="1">
            <a:spLocks/>
          </p:cNvSpPr>
          <p:nvPr/>
        </p:nvSpPr>
        <p:spPr>
          <a:xfrm>
            <a:off x="2057600" y="1734190"/>
            <a:ext cx="4800400" cy="3830950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 SemiBold" pitchFamily="2" charset="0"/>
                <a:ea typeface="+mj-ea"/>
                <a:cs typeface="+mj-cs"/>
              </a:defRPr>
            </a:lvl1pPr>
          </a:lstStyle>
          <a:p>
            <a:r>
              <a:rPr lang="ar-EG" sz="1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رَ</a:t>
            </a:r>
            <a:r>
              <a:rPr lang="ar-EG" sz="120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أْ</a:t>
            </a:r>
            <a:r>
              <a:rPr lang="ar-EG" sz="1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س</a:t>
            </a:r>
            <a:endParaRPr lang="ar-EG" sz="20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FDA765-5353-0D87-DEE8-EF08C273484A}"/>
              </a:ext>
            </a:extLst>
          </p:cNvPr>
          <p:cNvSpPr txBox="1"/>
          <p:nvPr/>
        </p:nvSpPr>
        <p:spPr>
          <a:xfrm>
            <a:off x="1669473" y="1636499"/>
            <a:ext cx="5728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AE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ولاحِظُوا أَنَّهُ لا يتَغير شَكلُه فِي أَول ووسَط وآخِر الكَلِمَة: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254E0-6CA9-DC57-9520-72EE26763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00" y="3725545"/>
            <a:ext cx="1895426" cy="23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9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7131603-4E63-AB6C-7FB2-7FBA6F523EB8}"/>
              </a:ext>
            </a:extLst>
          </p:cNvPr>
          <p:cNvSpPr/>
          <p:nvPr/>
        </p:nvSpPr>
        <p:spPr>
          <a:xfrm>
            <a:off x="755650" y="765175"/>
            <a:ext cx="7624421" cy="67190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كَيْفَ نَكْتُبُ حَرْفَ الأَلَف؟</a:t>
            </a:r>
          </a:p>
        </p:txBody>
      </p:sp>
      <p:sp>
        <p:nvSpPr>
          <p:cNvPr id="2" name="Letter">
            <a:extLst>
              <a:ext uri="{FF2B5EF4-FFF2-40B4-BE49-F238E27FC236}">
                <a16:creationId xmlns:a16="http://schemas.microsoft.com/office/drawing/2014/main" id="{2220495D-BD97-A250-09CB-5651155F531B}"/>
              </a:ext>
            </a:extLst>
          </p:cNvPr>
          <p:cNvSpPr txBox="1">
            <a:spLocks/>
          </p:cNvSpPr>
          <p:nvPr/>
        </p:nvSpPr>
        <p:spPr>
          <a:xfrm>
            <a:off x="2057600" y="1734190"/>
            <a:ext cx="4800400" cy="3830950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 SemiBold" pitchFamily="2" charset="0"/>
                <a:ea typeface="+mj-ea"/>
                <a:cs typeface="+mj-cs"/>
              </a:defRPr>
            </a:lvl1pPr>
          </a:lstStyle>
          <a:p>
            <a:r>
              <a:rPr lang="ar-EG" sz="1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قَرَ</a:t>
            </a:r>
            <a:r>
              <a:rPr lang="ar-EG" sz="120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endParaRPr lang="ar-EG" sz="20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FDA765-5353-0D87-DEE8-EF08C273484A}"/>
              </a:ext>
            </a:extLst>
          </p:cNvPr>
          <p:cNvSpPr txBox="1"/>
          <p:nvPr/>
        </p:nvSpPr>
        <p:spPr>
          <a:xfrm>
            <a:off x="1669473" y="1636499"/>
            <a:ext cx="5728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AE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ولاحِظُوا أَنَّهُ لا يتَغير شَكلُه فِي أَول ووسَط وآخِر الكَلِمَة: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7C651-69A8-46DD-3DDA-BA4B4B2DC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" y="4471139"/>
            <a:ext cx="2440001" cy="16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619751" y="3429000"/>
            <a:ext cx="2885679" cy="3088567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/>
          <a:lstStyle/>
          <a:p>
            <a:pPr algn="ctr"/>
            <a:r>
              <a:rPr lang="ar-EG" sz="19900" b="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endParaRPr lang="en-GB" sz="1990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763929" y="1070658"/>
            <a:ext cx="3252486" cy="1543423"/>
          </a:xfrm>
          <a:prstGeom prst="wedgeRoundRectCallout">
            <a:avLst>
              <a:gd name="adj1" fmla="val 77555"/>
              <a:gd name="adj2" fmla="val 33754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مَرحبًا أَيُّها الطُّلاب الأَعِزاء</a:t>
            </a:r>
          </a:p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هَل تَعْرِفون مَا اسم هَذَا الحَرف؟</a:t>
            </a:r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759093B-8CA1-665F-D29C-BD798A0BD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3727049" y="1346129"/>
            <a:ext cx="4797200" cy="50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759093B-8CA1-665F-D29C-BD798A0BD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 flipH="1">
            <a:off x="649357" y="2849479"/>
            <a:ext cx="3374158" cy="3564574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20115108-2A1E-5C8A-B5E6-B7D49538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44" y="662086"/>
            <a:ext cx="2885679" cy="3088567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/>
          <a:lstStyle/>
          <a:p>
            <a:pPr algn="ctr"/>
            <a:r>
              <a:rPr lang="ar-EG" sz="19900" b="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endParaRPr lang="en-GB" sz="1990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3FA2928-6BAE-B6D1-4748-4C9A3F1C5F21}"/>
              </a:ext>
            </a:extLst>
          </p:cNvPr>
          <p:cNvSpPr/>
          <p:nvPr/>
        </p:nvSpPr>
        <p:spPr>
          <a:xfrm>
            <a:off x="4105986" y="1033750"/>
            <a:ext cx="4290059" cy="4790500"/>
          </a:xfrm>
          <a:prstGeom prst="wedgeRoundRectCallout">
            <a:avLst>
              <a:gd name="adj1" fmla="val -71532"/>
              <a:gd name="adj2" fmla="val -1083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>
              <a:spcBef>
                <a:spcPts val="0"/>
              </a:spcBef>
              <a:spcAft>
                <a:spcPts val="0"/>
              </a:spcAft>
            </a:pPr>
            <a:r>
              <a:rPr lang="ar-AE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قِصَّةُ حَرْفِ الألِف</a:t>
            </a:r>
          </a:p>
          <a:p>
            <a:pPr algn="ctr" rtl="1">
              <a:spcBef>
                <a:spcPts val="0"/>
              </a:spcBef>
              <a:spcAft>
                <a:spcPts val="0"/>
              </a:spcAft>
            </a:pPr>
            <a:r>
              <a:rPr lang="ar-AE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فِي الفُصُولِ الأَرْبَعَة</a:t>
            </a:r>
          </a:p>
          <a:p>
            <a:pPr algn="ctr" rtl="1">
              <a:spcBef>
                <a:spcPts val="0"/>
              </a:spcBef>
              <a:spcAft>
                <a:spcPts val="0"/>
              </a:spcAft>
            </a:pPr>
            <a:endParaRPr lang="en-GB" sz="3600" b="1" dirty="0">
              <a:solidFill>
                <a:srgbClr val="2323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هَل تَعلَمُون أَنَّ هُناك قِصة رَائعة اسمُها "حَرف الألِف فِي الفُصولِ الأرْبَعَة؟"</a:t>
            </a:r>
            <a:br>
              <a:rPr lang="ar-EG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r>
              <a:rPr lang="ar-EG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سَنَتَعلم مِن هذه القِصَّة أَنّ نُطقَ حَرف الألِف يختلف بِاختلافِ الحَرَكاتِ التي يتِمُّ تَشكِيله بِهَا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83144BE-BBFD-DAF7-F36A-4AC9FD1AA9FF}"/>
              </a:ext>
            </a:extLst>
          </p:cNvPr>
          <p:cNvSpPr/>
          <p:nvPr/>
        </p:nvSpPr>
        <p:spPr>
          <a:xfrm>
            <a:off x="4058289" y="1033750"/>
            <a:ext cx="1773960" cy="1773960"/>
          </a:xfrm>
          <a:prstGeom prst="ellipse">
            <a:avLst/>
          </a:prstGeom>
          <a:blipFill dpi="0" rotWithShape="1">
            <a:blip r:embed="rId3"/>
            <a:srcRect/>
            <a:stretch>
              <a:fillRect l="-1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9040EF-576F-4C80-B5A3-161F09D56489}"/>
              </a:ext>
            </a:extLst>
          </p:cNvPr>
          <p:cNvSpPr/>
          <p:nvPr/>
        </p:nvSpPr>
        <p:spPr>
          <a:xfrm>
            <a:off x="6554115" y="1033750"/>
            <a:ext cx="1773960" cy="1773960"/>
          </a:xfrm>
          <a:prstGeom prst="ellipse">
            <a:avLst/>
          </a:prstGeom>
          <a:blipFill dpi="0" rotWithShape="1">
            <a:blip r:embed="rId4"/>
            <a:srcRect/>
            <a:stretch>
              <a:fillRect l="-14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B8FDB7-9593-5BA0-011B-0A174CB6965D}"/>
              </a:ext>
            </a:extLst>
          </p:cNvPr>
          <p:cNvSpPr/>
          <p:nvPr/>
        </p:nvSpPr>
        <p:spPr>
          <a:xfrm>
            <a:off x="4051164" y="3508513"/>
            <a:ext cx="1773960" cy="1773960"/>
          </a:xfrm>
          <a:prstGeom prst="ellipse">
            <a:avLst/>
          </a:prstGeom>
          <a:blipFill dpi="0" rotWithShape="1">
            <a:blip r:embed="rId5"/>
            <a:srcRect/>
            <a:stretch>
              <a:fillRect l="-14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6619FF-9FF2-D087-E1DC-349EAE8FF236}"/>
              </a:ext>
            </a:extLst>
          </p:cNvPr>
          <p:cNvSpPr/>
          <p:nvPr/>
        </p:nvSpPr>
        <p:spPr>
          <a:xfrm>
            <a:off x="6554115" y="3508513"/>
            <a:ext cx="1773960" cy="1773960"/>
          </a:xfrm>
          <a:prstGeom prst="ellipse">
            <a:avLst/>
          </a:prstGeom>
          <a:blipFill dpi="0" rotWithShape="1">
            <a:blip r:embed="rId6"/>
            <a:srcRect/>
            <a:stretch>
              <a:fillRect l="-14000" r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DC2F011-C207-C559-4367-4B1E8FE856EB}"/>
              </a:ext>
            </a:extLst>
          </p:cNvPr>
          <p:cNvSpPr/>
          <p:nvPr/>
        </p:nvSpPr>
        <p:spPr>
          <a:xfrm>
            <a:off x="3891721" y="2887312"/>
            <a:ext cx="2107096" cy="556251"/>
          </a:xfrm>
          <a:prstGeom prst="wedgeRoundRectCallout">
            <a:avLst>
              <a:gd name="adj1" fmla="val -1321"/>
              <a:gd name="adj2" fmla="val -36773"/>
              <a:gd name="adj3" fmla="val 16667"/>
            </a:avLst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ونُطق آخر فِي فَصل الصَّيف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63C17E3-EDA8-6A56-194A-3C7ECE3351FF}"/>
              </a:ext>
            </a:extLst>
          </p:cNvPr>
          <p:cNvSpPr/>
          <p:nvPr/>
        </p:nvSpPr>
        <p:spPr>
          <a:xfrm>
            <a:off x="6387547" y="2887312"/>
            <a:ext cx="2107096" cy="556251"/>
          </a:xfrm>
          <a:prstGeom prst="wedgeRoundRectCallout">
            <a:avLst>
              <a:gd name="adj1" fmla="val -1321"/>
              <a:gd name="adj2" fmla="val -36773"/>
              <a:gd name="adj3" fmla="val 16667"/>
            </a:avLst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حَيث له نُطق مُعيَّن فِي فَصْل الرَّبيع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0E77E84-F868-8D39-395A-1BB8101AA3D9}"/>
              </a:ext>
            </a:extLst>
          </p:cNvPr>
          <p:cNvSpPr/>
          <p:nvPr/>
        </p:nvSpPr>
        <p:spPr>
          <a:xfrm>
            <a:off x="3793123" y="5396641"/>
            <a:ext cx="2107096" cy="556251"/>
          </a:xfrm>
          <a:prstGeom prst="wedgeRoundRectCallout">
            <a:avLst>
              <a:gd name="adj1" fmla="val -1321"/>
              <a:gd name="adj2" fmla="val -36773"/>
              <a:gd name="adj3" fmla="val 16667"/>
            </a:avLst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ونُطق آخر فِي فَصل الشِّتَاءِ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3F912B9-1819-D3DB-3F54-943BBE8992A9}"/>
              </a:ext>
            </a:extLst>
          </p:cNvPr>
          <p:cNvSpPr/>
          <p:nvPr/>
        </p:nvSpPr>
        <p:spPr>
          <a:xfrm>
            <a:off x="6288949" y="5396641"/>
            <a:ext cx="2107096" cy="556251"/>
          </a:xfrm>
          <a:prstGeom prst="wedgeRoundRectCallout">
            <a:avLst>
              <a:gd name="adj1" fmla="val -1321"/>
              <a:gd name="adj2" fmla="val -36773"/>
              <a:gd name="adj3" fmla="val 16667"/>
            </a:avLst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ونُطق آخر فِي فَصْل الخَرِيف</a:t>
            </a:r>
          </a:p>
        </p:txBody>
      </p:sp>
    </p:spTree>
    <p:extLst>
      <p:ext uri="{BB962C8B-B14F-4D97-AF65-F5344CB8AC3E}">
        <p14:creationId xmlns:p14="http://schemas.microsoft.com/office/powerpoint/2010/main" val="196474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2" grpId="0" animBg="1"/>
      <p:bldP spid="3" grpId="0" animBg="1"/>
      <p:bldP spid="5" grpId="0" animBg="1"/>
      <p:bldP spid="7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E72F00A-1BCB-3C5F-DDD3-004EE744F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718894"/>
            <a:ext cx="7664450" cy="541965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27E8D8-C546-FC88-A302-B125F704F105}"/>
              </a:ext>
            </a:extLst>
          </p:cNvPr>
          <p:cNvSpPr/>
          <p:nvPr/>
        </p:nvSpPr>
        <p:spPr>
          <a:xfrm>
            <a:off x="929639" y="937549"/>
            <a:ext cx="3318269" cy="1504708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r"/>
            <a:r>
              <a:rPr lang="ar-A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فِي فَصل الرَّبيع يُسكن الحَرف وَيَجلِس لِيَستَمتِع بِرائِحةِ الزُّهور، وَفوقَه الشَّمس التي تُمثل حَرَكة السُّكون، ويُدندن بِهدوء صَوته مُجردًا.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C9DD45-B973-BF25-2317-2C2C5599702A}"/>
              </a:ext>
            </a:extLst>
          </p:cNvPr>
          <p:cNvSpPr/>
          <p:nvPr/>
        </p:nvSpPr>
        <p:spPr>
          <a:xfrm>
            <a:off x="1360023" y="2548359"/>
            <a:ext cx="2500133" cy="3372092"/>
          </a:xfrm>
          <a:prstGeom prst="ellipse">
            <a:avLst/>
          </a:prstGeom>
          <a:solidFill>
            <a:srgbClr val="FFC000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936000" rtlCol="0" anchor="ctr"/>
          <a:lstStyle/>
          <a:p>
            <a:pPr algn="ctr">
              <a:lnSpc>
                <a:spcPct val="150000"/>
              </a:lnSpc>
            </a:pPr>
            <a:endParaRPr lang="ar-AE" sz="19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BAE92-BA23-ECE3-BED0-E9872DBCF2DC}"/>
              </a:ext>
            </a:extLst>
          </p:cNvPr>
          <p:cNvSpPr txBox="1"/>
          <p:nvPr/>
        </p:nvSpPr>
        <p:spPr>
          <a:xfrm>
            <a:off x="288049" y="3131790"/>
            <a:ext cx="4601448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AE" sz="199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أْ</a:t>
            </a:r>
          </a:p>
        </p:txBody>
      </p:sp>
    </p:spTree>
    <p:extLst>
      <p:ext uri="{BB962C8B-B14F-4D97-AF65-F5344CB8AC3E}">
        <p14:creationId xmlns:p14="http://schemas.microsoft.com/office/powerpoint/2010/main" val="943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E70958-9965-5151-C082-59A9E5806A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718894"/>
            <a:ext cx="7664450" cy="541965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27E8D8-C546-FC88-A302-B125F704F105}"/>
              </a:ext>
            </a:extLst>
          </p:cNvPr>
          <p:cNvSpPr/>
          <p:nvPr/>
        </p:nvSpPr>
        <p:spPr>
          <a:xfrm>
            <a:off x="972273" y="937549"/>
            <a:ext cx="3275635" cy="1504708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r" rtl="1"/>
            <a:r>
              <a:rPr lang="ar-AE" dirty="0">
                <a:solidFill>
                  <a:srgbClr val="2323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وَفِي فَصلِ الصَّيف يَذهَبُ الحَرفُ إِلى الشَّاطئ مُرتديًا القُبَّعة، والتي تُمَثل حَرَكَةَ الفَتحِ، وَيغنِّي بِصوتٍ عالٍ فاتحًا فَمه.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C9DD45-B973-BF25-2317-2C2C5599702A}"/>
              </a:ext>
            </a:extLst>
          </p:cNvPr>
          <p:cNvSpPr/>
          <p:nvPr/>
        </p:nvSpPr>
        <p:spPr>
          <a:xfrm>
            <a:off x="1360023" y="2548359"/>
            <a:ext cx="2500133" cy="3372092"/>
          </a:xfrm>
          <a:prstGeom prst="ellipse">
            <a:avLst/>
          </a:prstGeom>
          <a:solidFill>
            <a:srgbClr val="FFC000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936000" rtlCol="0" anchor="ctr"/>
          <a:lstStyle/>
          <a:p>
            <a:pPr algn="ctr">
              <a:lnSpc>
                <a:spcPct val="150000"/>
              </a:lnSpc>
            </a:pPr>
            <a:endParaRPr lang="ar-AE" sz="19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FBD62-4EA8-5A40-D79F-076D53DD9676}"/>
              </a:ext>
            </a:extLst>
          </p:cNvPr>
          <p:cNvSpPr txBox="1"/>
          <p:nvPr/>
        </p:nvSpPr>
        <p:spPr>
          <a:xfrm>
            <a:off x="329685" y="3136103"/>
            <a:ext cx="4560808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ar-AE" sz="19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أَ</a:t>
            </a:r>
          </a:p>
          <a:p>
            <a:pPr algn="ctr"/>
            <a:endParaRPr kumimoji="0" lang="ar-AE" sz="19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3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38B329-3ECA-CB4F-B1F8-71191EB29D1C}"/>
              </a:ext>
            </a:extLst>
          </p:cNvPr>
          <p:cNvSpPr/>
          <p:nvPr/>
        </p:nvSpPr>
        <p:spPr>
          <a:xfrm>
            <a:off x="717630" y="684353"/>
            <a:ext cx="7703999" cy="5489294"/>
          </a:xfrm>
          <a:prstGeom prst="roundRect">
            <a:avLst>
              <a:gd name="adj" fmla="val 2621"/>
            </a:avLst>
          </a:prstGeom>
          <a:blipFill>
            <a:blip r:embed="rId2"/>
            <a:stretch>
              <a:fillRect l="-2103" t="-170" r="-2103" b="-1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100A1A-64AF-D1DD-15C1-4D2C7AC5B5D2}"/>
              </a:ext>
            </a:extLst>
          </p:cNvPr>
          <p:cNvSpPr/>
          <p:nvPr/>
        </p:nvSpPr>
        <p:spPr>
          <a:xfrm>
            <a:off x="1180618" y="684353"/>
            <a:ext cx="7241011" cy="901379"/>
          </a:xfrm>
          <a:prstGeom prst="roundRect">
            <a:avLst>
              <a:gd name="adj" fmla="val 16746"/>
            </a:avLst>
          </a:prstGeom>
          <a:solidFill>
            <a:srgbClr val="7A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B007D1-BC35-0698-DA1A-986B6AD62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7624" y="1359259"/>
            <a:ext cx="6694191" cy="473356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27E8D8-C546-FC88-A302-B125F704F105}"/>
              </a:ext>
            </a:extLst>
          </p:cNvPr>
          <p:cNvSpPr/>
          <p:nvPr/>
        </p:nvSpPr>
        <p:spPr>
          <a:xfrm>
            <a:off x="972273" y="937549"/>
            <a:ext cx="3275635" cy="1504708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r" rtl="1"/>
            <a:r>
              <a:rPr lang="ar-AE" dirty="0">
                <a:solidFill>
                  <a:srgbClr val="2323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وفِي فَصلِ الخَريفِ يَلعَب الحَرف بِطيَّارته الوَرَقِية التي تَدُور مُمَثِّلةً حَرَكة الضَّمة، وَيُقلد صَفِير الرِّيح فيَضُم شَفَتيه.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C9DD45-B973-BF25-2317-2C2C5599702A}"/>
              </a:ext>
            </a:extLst>
          </p:cNvPr>
          <p:cNvSpPr/>
          <p:nvPr/>
        </p:nvSpPr>
        <p:spPr>
          <a:xfrm>
            <a:off x="1360023" y="2548359"/>
            <a:ext cx="2500133" cy="3372092"/>
          </a:xfrm>
          <a:prstGeom prst="ellipse">
            <a:avLst/>
          </a:prstGeom>
          <a:solidFill>
            <a:srgbClr val="FFC000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936000" rtlCol="0" anchor="ctr"/>
          <a:lstStyle/>
          <a:p>
            <a:pPr algn="ctr">
              <a:lnSpc>
                <a:spcPct val="150000"/>
              </a:lnSpc>
            </a:pPr>
            <a:endParaRPr lang="ar-AE" sz="23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A06E1-778C-AA13-9246-32C766DB379E}"/>
              </a:ext>
            </a:extLst>
          </p:cNvPr>
          <p:cNvSpPr txBox="1"/>
          <p:nvPr/>
        </p:nvSpPr>
        <p:spPr>
          <a:xfrm>
            <a:off x="329685" y="3266866"/>
            <a:ext cx="4560808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ar-AE" sz="19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أُ</a:t>
            </a:r>
            <a:endParaRPr lang="ar-AE" sz="9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3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52C88-0AD8-046E-CE4E-9F2D058402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718894"/>
            <a:ext cx="7664449" cy="541965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27E8D8-C546-FC88-A302-B125F704F105}"/>
              </a:ext>
            </a:extLst>
          </p:cNvPr>
          <p:cNvSpPr/>
          <p:nvPr/>
        </p:nvSpPr>
        <p:spPr>
          <a:xfrm>
            <a:off x="972273" y="937549"/>
            <a:ext cx="3275635" cy="1504708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r" rtl="1"/>
            <a:r>
              <a:rPr lang="ar-AE" dirty="0">
                <a:solidFill>
                  <a:srgbClr val="2323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أمَّا فِي فَصل الشِّتاء يَركَبُ الحَرفُ زَلاجَتَه، وَينْطلِق مُتزلجًا إِلى الأَسْفلِ، صَائحًا بِصوتِ الكَسرِ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C9DD45-B973-BF25-2317-2C2C5599702A}"/>
              </a:ext>
            </a:extLst>
          </p:cNvPr>
          <p:cNvSpPr/>
          <p:nvPr/>
        </p:nvSpPr>
        <p:spPr>
          <a:xfrm>
            <a:off x="1360023" y="2548359"/>
            <a:ext cx="2500133" cy="3372092"/>
          </a:xfrm>
          <a:prstGeom prst="ellipse">
            <a:avLst/>
          </a:prstGeom>
          <a:solidFill>
            <a:srgbClr val="FFC000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936000" rtlCol="0" anchor="ctr"/>
          <a:lstStyle/>
          <a:p>
            <a:pPr algn="ctr"/>
            <a:endParaRPr lang="ar-AE" sz="23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4D0B7-A29D-3A51-CCAD-A84430B326CE}"/>
              </a:ext>
            </a:extLst>
          </p:cNvPr>
          <p:cNvSpPr txBox="1"/>
          <p:nvPr/>
        </p:nvSpPr>
        <p:spPr>
          <a:xfrm>
            <a:off x="304285" y="2442257"/>
            <a:ext cx="4611608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ar-AE" sz="19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إِ</a:t>
            </a:r>
            <a:endParaRPr lang="ar-AE" sz="9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99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2570480" y="775335"/>
            <a:ext cx="4003040" cy="1349745"/>
          </a:xfrm>
          <a:prstGeom prst="wedgeRoundRectCallout">
            <a:avLst>
              <a:gd name="adj1" fmla="val 56646"/>
              <a:gd name="adj2" fmla="val 90860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مَن يَسْتَطِيع أَن يُخْبِرَنَا بِكَلِمَة بِهَا</a:t>
            </a:r>
          </a:p>
          <a:p>
            <a:pPr lvl="0"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حَرْف الألِف مُشَكَّلًا بِالسُّكُون؟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8FD0BF6-63FF-831F-5498-FAAE156F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20" y="2542950"/>
            <a:ext cx="2885679" cy="1337423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/>
          <a:lstStyle/>
          <a:p>
            <a:pPr algn="ctr"/>
            <a:r>
              <a:rPr lang="ar-EG" sz="9600" b="0" dirty="0">
                <a:ln w="25400"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كَ</a:t>
            </a:r>
            <a:r>
              <a:rPr lang="ar-EG" sz="9600" b="0" dirty="0">
                <a:ln w="25400">
                  <a:noFill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أْ</a:t>
            </a:r>
            <a:r>
              <a:rPr lang="ar-EG" sz="9600" b="0" dirty="0">
                <a:ln w="25400"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س</a:t>
            </a:r>
          </a:p>
        </p:txBody>
      </p:sp>
      <p:sp>
        <p:nvSpPr>
          <p:cNvPr id="12" name="Rounded Rectangular Callout 3">
            <a:extLst>
              <a:ext uri="{FF2B5EF4-FFF2-40B4-BE49-F238E27FC236}">
                <a16:creationId xmlns:a16="http://schemas.microsoft.com/office/drawing/2014/main" id="{2D65E50D-5F44-312E-E420-01F340223A11}"/>
              </a:ext>
            </a:extLst>
          </p:cNvPr>
          <p:cNvSpPr/>
          <p:nvPr/>
        </p:nvSpPr>
        <p:spPr>
          <a:xfrm>
            <a:off x="755650" y="4978400"/>
            <a:ext cx="2085272" cy="1017640"/>
          </a:xfrm>
          <a:prstGeom prst="round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  <a:effectLst>
            <a:outerShdw dist="176664" dir="1560000" algn="tl" rotWithShape="0">
              <a:srgbClr val="92D05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ar-AE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أحسنتم!</a:t>
            </a:r>
          </a:p>
        </p:txBody>
      </p:sp>
      <p:pic>
        <p:nvPicPr>
          <p:cNvPr id="2" name="Picture 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15B3DFD-4818-25C2-D2F1-C164652FD7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5613716" y="2125080"/>
            <a:ext cx="4797200" cy="5067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ED018-EB35-3DCE-6C91-9593B6EE3567}"/>
              </a:ext>
            </a:extLst>
          </p:cNvPr>
          <p:cNvSpPr txBox="1"/>
          <p:nvPr/>
        </p:nvSpPr>
        <p:spPr>
          <a:xfrm>
            <a:off x="1124588" y="1021482"/>
            <a:ext cx="1470660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2390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أْ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9F5C84-CA05-B445-B47C-5F985F1EFC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445" y="4190821"/>
            <a:ext cx="1696910" cy="1575158"/>
          </a:xfrm>
          <a:prstGeom prst="rect">
            <a:avLst/>
          </a:prstGeom>
        </p:spPr>
      </p:pic>
      <p:grpSp>
        <p:nvGrpSpPr>
          <p:cNvPr id="9" name="Button">
            <a:extLst>
              <a:ext uri="{FF2B5EF4-FFF2-40B4-BE49-F238E27FC236}">
                <a16:creationId xmlns:a16="http://schemas.microsoft.com/office/drawing/2014/main" id="{36AA82AA-A38A-ED10-7D04-6DF876A59C74}"/>
              </a:ext>
            </a:extLst>
          </p:cNvPr>
          <p:cNvGrpSpPr/>
          <p:nvPr/>
        </p:nvGrpSpPr>
        <p:grpSpPr>
          <a:xfrm>
            <a:off x="7515804" y="688272"/>
            <a:ext cx="1808592" cy="1240838"/>
            <a:chOff x="7515804" y="678112"/>
            <a:chExt cx="1808592" cy="1240838"/>
          </a:xfrm>
          <a:solidFill>
            <a:srgbClr val="FFC000"/>
          </a:solidFill>
        </p:grpSpPr>
        <p:sp>
          <p:nvSpPr>
            <p:cNvPr id="10" name="Button 1">
              <a:extLst>
                <a:ext uri="{FF2B5EF4-FFF2-40B4-BE49-F238E27FC236}">
                  <a16:creationId xmlns:a16="http://schemas.microsoft.com/office/drawing/2014/main" id="{783AD067-B3D2-A5A5-0E78-AB1BE4AD2059}"/>
                </a:ext>
              </a:extLst>
            </p:cNvPr>
            <p:cNvSpPr/>
            <p:nvPr/>
          </p:nvSpPr>
          <p:spPr>
            <a:xfrm rot="5400000">
              <a:off x="7799681" y="394235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grpFill/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17E9CC22-1618-8A11-F4DD-93B7FD49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592" y="904312"/>
              <a:ext cx="983016" cy="788438"/>
            </a:xfrm>
            <a:prstGeom prst="rect">
              <a:avLst/>
            </a:prstGeom>
            <a:grpFill/>
          </p:spPr>
        </p:pic>
      </p:grpSp>
      <p:pic>
        <p:nvPicPr>
          <p:cNvPr id="6" name="كأس">
            <a:hlinkClick r:id="" action="ppaction://media"/>
            <a:extLst>
              <a:ext uri="{FF2B5EF4-FFF2-40B4-BE49-F238E27FC236}">
                <a16:creationId xmlns:a16="http://schemas.microsoft.com/office/drawing/2014/main" id="{BC6244E6-39C1-B1D7-7C44-DDAA6FDED1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92163" y="2581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4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5" grpId="0"/>
      <p:bldP spid="12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2570480" y="775335"/>
            <a:ext cx="4003040" cy="1349745"/>
          </a:xfrm>
          <a:prstGeom prst="wedgeRoundRectCallout">
            <a:avLst>
              <a:gd name="adj1" fmla="val 56646"/>
              <a:gd name="adj2" fmla="val 90860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ar-AE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مَن يَسْتَطِيع أَن يُخْبِرَنَا بِكَلِمَة فِيها</a:t>
            </a:r>
          </a:p>
          <a:p>
            <a:pPr lvl="0"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حَرْف الألِف مُشَكَّلًا بالضَّمَّة؟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8FD0BF6-63FF-831F-5498-FAAE156F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22" y="2878938"/>
            <a:ext cx="2885679" cy="1337423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/>
          <a:lstStyle/>
          <a:p>
            <a:pPr algn="ctr"/>
            <a:r>
              <a:rPr lang="ar-EG" sz="9600" b="0" dirty="0">
                <a:ln w="25400">
                  <a:noFill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أُ</a:t>
            </a:r>
            <a:r>
              <a:rPr lang="ar-EG" sz="9600" b="0" dirty="0">
                <a:ln w="25400"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سْرَة</a:t>
            </a:r>
          </a:p>
        </p:txBody>
      </p:sp>
      <p:sp>
        <p:nvSpPr>
          <p:cNvPr id="12" name="Rounded Rectangular Callout 3">
            <a:extLst>
              <a:ext uri="{FF2B5EF4-FFF2-40B4-BE49-F238E27FC236}">
                <a16:creationId xmlns:a16="http://schemas.microsoft.com/office/drawing/2014/main" id="{2D65E50D-5F44-312E-E420-01F340223A11}"/>
              </a:ext>
            </a:extLst>
          </p:cNvPr>
          <p:cNvSpPr/>
          <p:nvPr/>
        </p:nvSpPr>
        <p:spPr>
          <a:xfrm>
            <a:off x="755650" y="4978400"/>
            <a:ext cx="2085272" cy="1017640"/>
          </a:xfrm>
          <a:prstGeom prst="round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  <a:effectLst>
            <a:outerShdw dist="176664" dir="1560000" algn="tl" rotWithShape="0">
              <a:srgbClr val="92D05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ar-AE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أحسنتم!</a:t>
            </a:r>
          </a:p>
        </p:txBody>
      </p:sp>
      <p:pic>
        <p:nvPicPr>
          <p:cNvPr id="2" name="Picture 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15B3DFD-4818-25C2-D2F1-C164652FD7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5697265" y="2198959"/>
            <a:ext cx="4797200" cy="5067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ED018-EB35-3DCE-6C91-9593B6EE3567}"/>
              </a:ext>
            </a:extLst>
          </p:cNvPr>
          <p:cNvSpPr txBox="1"/>
          <p:nvPr/>
        </p:nvSpPr>
        <p:spPr>
          <a:xfrm>
            <a:off x="1124588" y="1021482"/>
            <a:ext cx="1470660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2390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أُ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AAB28-FC6A-3728-631F-595AEBBE98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2840" y="4240015"/>
            <a:ext cx="1655715" cy="1988462"/>
          </a:xfrm>
          <a:prstGeom prst="rect">
            <a:avLst/>
          </a:prstGeom>
        </p:spPr>
      </p:pic>
      <p:grpSp>
        <p:nvGrpSpPr>
          <p:cNvPr id="7" name="Button">
            <a:extLst>
              <a:ext uri="{FF2B5EF4-FFF2-40B4-BE49-F238E27FC236}">
                <a16:creationId xmlns:a16="http://schemas.microsoft.com/office/drawing/2014/main" id="{FFA4B962-35FC-C266-0775-8478931214A6}"/>
              </a:ext>
            </a:extLst>
          </p:cNvPr>
          <p:cNvGrpSpPr/>
          <p:nvPr/>
        </p:nvGrpSpPr>
        <p:grpSpPr>
          <a:xfrm>
            <a:off x="7515804" y="688272"/>
            <a:ext cx="1808592" cy="1240838"/>
            <a:chOff x="7515804" y="678112"/>
            <a:chExt cx="1808592" cy="1240838"/>
          </a:xfrm>
          <a:solidFill>
            <a:srgbClr val="FFC000"/>
          </a:solidFill>
        </p:grpSpPr>
        <p:sp>
          <p:nvSpPr>
            <p:cNvPr id="8" name="Button 1">
              <a:extLst>
                <a:ext uri="{FF2B5EF4-FFF2-40B4-BE49-F238E27FC236}">
                  <a16:creationId xmlns:a16="http://schemas.microsoft.com/office/drawing/2014/main" id="{B124655F-E050-E240-E86C-19EB2276ACAA}"/>
                </a:ext>
              </a:extLst>
            </p:cNvPr>
            <p:cNvSpPr/>
            <p:nvPr/>
          </p:nvSpPr>
          <p:spPr>
            <a:xfrm rot="5400000">
              <a:off x="7799681" y="394235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grpFill/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F3155011-9719-820E-8D8E-4872D70C6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592" y="904312"/>
              <a:ext cx="983016" cy="788438"/>
            </a:xfrm>
            <a:prstGeom prst="rect">
              <a:avLst/>
            </a:prstGeom>
            <a:grpFill/>
          </p:spPr>
        </p:pic>
      </p:grpSp>
      <p:pic>
        <p:nvPicPr>
          <p:cNvPr id="10" name="أسرة">
            <a:hlinkClick r:id="" action="ppaction://media"/>
            <a:extLst>
              <a:ext uri="{FF2B5EF4-FFF2-40B4-BE49-F238E27FC236}">
                <a16:creationId xmlns:a16="http://schemas.microsoft.com/office/drawing/2014/main" id="{87CECB49-8FA6-A706-4107-402C4BAA1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66800" y="2306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5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2570480" y="775335"/>
            <a:ext cx="4003040" cy="1349745"/>
          </a:xfrm>
          <a:prstGeom prst="wedgeRoundRectCallout">
            <a:avLst>
              <a:gd name="adj1" fmla="val 56646"/>
              <a:gd name="adj2" fmla="val 90860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مَن يَسْتَطِيع أَن يُخْبِرَنَا بِكَلِمَة فِيها</a:t>
            </a:r>
          </a:p>
          <a:p>
            <a:pPr lvl="0"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حَرْف الألِف مُشَكَّلًا بال</a:t>
            </a:r>
            <a:r>
              <a:rPr lang="ar-EG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فَتْحَ</a:t>
            </a:r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ة؟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8FD0BF6-63FF-831F-5498-FAAE156F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22" y="2878938"/>
            <a:ext cx="2885679" cy="1337423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/>
          <a:lstStyle/>
          <a:p>
            <a:pPr algn="ctr"/>
            <a:r>
              <a:rPr lang="ar-EG" sz="9600" b="0" dirty="0">
                <a:ln w="25400">
                  <a:noFill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أَ</a:t>
            </a:r>
            <a:r>
              <a:rPr lang="ar-EG" sz="9600" b="0" dirty="0">
                <a:ln w="25400"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سْنَان</a:t>
            </a:r>
          </a:p>
        </p:txBody>
      </p:sp>
      <p:sp>
        <p:nvSpPr>
          <p:cNvPr id="12" name="Rounded Rectangular Callout 3">
            <a:extLst>
              <a:ext uri="{FF2B5EF4-FFF2-40B4-BE49-F238E27FC236}">
                <a16:creationId xmlns:a16="http://schemas.microsoft.com/office/drawing/2014/main" id="{2D65E50D-5F44-312E-E420-01F340223A11}"/>
              </a:ext>
            </a:extLst>
          </p:cNvPr>
          <p:cNvSpPr/>
          <p:nvPr/>
        </p:nvSpPr>
        <p:spPr>
          <a:xfrm>
            <a:off x="755650" y="4978400"/>
            <a:ext cx="2085272" cy="1017640"/>
          </a:xfrm>
          <a:prstGeom prst="round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  <a:effectLst>
            <a:outerShdw dist="176664" dir="1560000" algn="tl" rotWithShape="0">
              <a:srgbClr val="92D05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ar-AE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أحسنتم!</a:t>
            </a:r>
          </a:p>
        </p:txBody>
      </p:sp>
      <p:pic>
        <p:nvPicPr>
          <p:cNvPr id="2" name="Picture 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15B3DFD-4818-25C2-D2F1-C164652FD7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5697265" y="2198959"/>
            <a:ext cx="4797200" cy="5067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ED018-EB35-3DCE-6C91-9593B6EE3567}"/>
              </a:ext>
            </a:extLst>
          </p:cNvPr>
          <p:cNvSpPr txBox="1"/>
          <p:nvPr/>
        </p:nvSpPr>
        <p:spPr>
          <a:xfrm>
            <a:off x="1124588" y="1021482"/>
            <a:ext cx="1470660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2390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أَ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9F5C84-CA05-B445-B47C-5F985F1EFC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2083" y="4659042"/>
            <a:ext cx="2115817" cy="1017640"/>
          </a:xfrm>
          <a:prstGeom prst="rect">
            <a:avLst/>
          </a:prstGeom>
        </p:spPr>
      </p:pic>
      <p:grpSp>
        <p:nvGrpSpPr>
          <p:cNvPr id="3" name="Button">
            <a:extLst>
              <a:ext uri="{FF2B5EF4-FFF2-40B4-BE49-F238E27FC236}">
                <a16:creationId xmlns:a16="http://schemas.microsoft.com/office/drawing/2014/main" id="{65F2EA70-47CA-659C-80EB-F58DB0887305}"/>
              </a:ext>
            </a:extLst>
          </p:cNvPr>
          <p:cNvGrpSpPr/>
          <p:nvPr/>
        </p:nvGrpSpPr>
        <p:grpSpPr>
          <a:xfrm>
            <a:off x="7515804" y="688272"/>
            <a:ext cx="1808592" cy="1240838"/>
            <a:chOff x="7515804" y="678112"/>
            <a:chExt cx="1808592" cy="1240838"/>
          </a:xfrm>
          <a:solidFill>
            <a:srgbClr val="FFC000"/>
          </a:solidFill>
        </p:grpSpPr>
        <p:sp>
          <p:nvSpPr>
            <p:cNvPr id="6" name="Button 1">
              <a:extLst>
                <a:ext uri="{FF2B5EF4-FFF2-40B4-BE49-F238E27FC236}">
                  <a16:creationId xmlns:a16="http://schemas.microsoft.com/office/drawing/2014/main" id="{7D13C63C-5392-1478-2D07-A2B4D914416E}"/>
                </a:ext>
              </a:extLst>
            </p:cNvPr>
            <p:cNvSpPr/>
            <p:nvPr/>
          </p:nvSpPr>
          <p:spPr>
            <a:xfrm rot="5400000">
              <a:off x="7799681" y="394235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grpFill/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DB5D7589-29DA-E7D6-531F-56D10FFE3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592" y="904312"/>
              <a:ext cx="983016" cy="788438"/>
            </a:xfrm>
            <a:prstGeom prst="rect">
              <a:avLst/>
            </a:prstGeom>
            <a:grpFill/>
          </p:spPr>
        </p:pic>
      </p:grpSp>
      <p:pic>
        <p:nvPicPr>
          <p:cNvPr id="8" name="أسنان">
            <a:hlinkClick r:id="" action="ppaction://media"/>
            <a:extLst>
              <a:ext uri="{FF2B5EF4-FFF2-40B4-BE49-F238E27FC236}">
                <a16:creationId xmlns:a16="http://schemas.microsoft.com/office/drawing/2014/main" id="{A2174AF5-D055-B2CA-8620-EC13AABB8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22325" y="269240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9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8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2570480" y="775335"/>
            <a:ext cx="4003040" cy="1349745"/>
          </a:xfrm>
          <a:prstGeom prst="wedgeRoundRectCallout">
            <a:avLst>
              <a:gd name="adj1" fmla="val 56646"/>
              <a:gd name="adj2" fmla="val 90860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مَن يَسْتَطِيع أَن يُخْبِرَنَا بِكَلِمَة فِيها</a:t>
            </a:r>
          </a:p>
          <a:p>
            <a:pPr lvl="0"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حَرْف الألِف مُشَكَّلًا بالكَسْرَة؟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8FD0BF6-63FF-831F-5498-FAAE156F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22" y="2350678"/>
            <a:ext cx="2885679" cy="1337423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/>
          <a:lstStyle/>
          <a:p>
            <a:pPr algn="ctr"/>
            <a:r>
              <a:rPr lang="ar-EG" sz="9600" b="0" dirty="0">
                <a:ln w="25400">
                  <a:noFill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إِ</a:t>
            </a:r>
            <a:r>
              <a:rPr lang="ar-EG" sz="9600" b="0" dirty="0">
                <a:ln w="25400"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شَارَة</a:t>
            </a:r>
          </a:p>
        </p:txBody>
      </p:sp>
      <p:sp>
        <p:nvSpPr>
          <p:cNvPr id="12" name="Rounded Rectangular Callout 3">
            <a:extLst>
              <a:ext uri="{FF2B5EF4-FFF2-40B4-BE49-F238E27FC236}">
                <a16:creationId xmlns:a16="http://schemas.microsoft.com/office/drawing/2014/main" id="{2D65E50D-5F44-312E-E420-01F340223A11}"/>
              </a:ext>
            </a:extLst>
          </p:cNvPr>
          <p:cNvSpPr/>
          <p:nvPr/>
        </p:nvSpPr>
        <p:spPr>
          <a:xfrm>
            <a:off x="755650" y="4978400"/>
            <a:ext cx="2085272" cy="1017640"/>
          </a:xfrm>
          <a:prstGeom prst="round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  <a:effectLst>
            <a:outerShdw dist="176664" dir="1560000" algn="tl" rotWithShape="0">
              <a:srgbClr val="92D05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ar-AE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أحسنتم!</a:t>
            </a:r>
          </a:p>
        </p:txBody>
      </p:sp>
      <p:pic>
        <p:nvPicPr>
          <p:cNvPr id="2" name="Picture 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15B3DFD-4818-25C2-D2F1-C164652FD7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5697265" y="2198959"/>
            <a:ext cx="4797200" cy="5067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ED018-EB35-3DCE-6C91-9593B6EE3567}"/>
              </a:ext>
            </a:extLst>
          </p:cNvPr>
          <p:cNvSpPr txBox="1"/>
          <p:nvPr/>
        </p:nvSpPr>
        <p:spPr>
          <a:xfrm>
            <a:off x="1099820" y="313827"/>
            <a:ext cx="1470660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2390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إِ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9F5C84-CA05-B445-B47C-5F985F1EFC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8080" y="3665305"/>
            <a:ext cx="931639" cy="2621195"/>
          </a:xfrm>
          <a:prstGeom prst="rect">
            <a:avLst/>
          </a:prstGeom>
        </p:spPr>
      </p:pic>
      <p:grpSp>
        <p:nvGrpSpPr>
          <p:cNvPr id="3" name="Button">
            <a:extLst>
              <a:ext uri="{FF2B5EF4-FFF2-40B4-BE49-F238E27FC236}">
                <a16:creationId xmlns:a16="http://schemas.microsoft.com/office/drawing/2014/main" id="{D12004EC-A54E-FC9B-BF05-EE2EE3A9D1CE}"/>
              </a:ext>
            </a:extLst>
          </p:cNvPr>
          <p:cNvGrpSpPr/>
          <p:nvPr/>
        </p:nvGrpSpPr>
        <p:grpSpPr>
          <a:xfrm>
            <a:off x="7515804" y="688272"/>
            <a:ext cx="1808592" cy="1240838"/>
            <a:chOff x="7515804" y="678112"/>
            <a:chExt cx="1808592" cy="1240838"/>
          </a:xfrm>
          <a:solidFill>
            <a:srgbClr val="FFC000"/>
          </a:solidFill>
        </p:grpSpPr>
        <p:sp>
          <p:nvSpPr>
            <p:cNvPr id="6" name="Button 1">
              <a:extLst>
                <a:ext uri="{FF2B5EF4-FFF2-40B4-BE49-F238E27FC236}">
                  <a16:creationId xmlns:a16="http://schemas.microsoft.com/office/drawing/2014/main" id="{D869F688-9CD1-286E-7FA4-EC20AAD28E70}"/>
                </a:ext>
              </a:extLst>
            </p:cNvPr>
            <p:cNvSpPr/>
            <p:nvPr/>
          </p:nvSpPr>
          <p:spPr>
            <a:xfrm rot="5400000">
              <a:off x="7799681" y="394235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grpFill/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3F72B069-FDCB-ABFD-205B-A66315F3F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592" y="904312"/>
              <a:ext cx="983016" cy="788438"/>
            </a:xfrm>
            <a:prstGeom prst="rect">
              <a:avLst/>
            </a:prstGeom>
            <a:grpFill/>
          </p:spPr>
        </p:pic>
      </p:grpSp>
      <p:pic>
        <p:nvPicPr>
          <p:cNvPr id="8" name="إشارة">
            <a:hlinkClick r:id="" action="ppaction://media"/>
            <a:extLst>
              <a:ext uri="{FF2B5EF4-FFF2-40B4-BE49-F238E27FC236}">
                <a16:creationId xmlns:a16="http://schemas.microsoft.com/office/drawing/2014/main" id="{81A73CB0-DAD9-A29E-AF38-08ADBD159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11200" y="2835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4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/>
      <p:bldP spid="12" grpId="0" animBg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759093B-8CA1-665F-D29C-BD798A0BD6F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 flipH="1">
            <a:off x="649357" y="3853741"/>
            <a:ext cx="2423543" cy="2560312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3FA2928-6BAE-B6D1-4748-4C9A3F1C5F21}"/>
              </a:ext>
            </a:extLst>
          </p:cNvPr>
          <p:cNvSpPr/>
          <p:nvPr/>
        </p:nvSpPr>
        <p:spPr>
          <a:xfrm>
            <a:off x="4011580" y="4718068"/>
            <a:ext cx="3643342" cy="1211739"/>
          </a:xfrm>
          <a:prstGeom prst="wedgeRoundRectCallout">
            <a:avLst>
              <a:gd name="adj1" fmla="val -90912"/>
              <a:gd name="adj2" fmla="val -67948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>
              <a:spcBef>
                <a:spcPts val="0"/>
              </a:spcBef>
              <a:spcAft>
                <a:spcPts val="0"/>
              </a:spcAft>
            </a:pPr>
            <a:r>
              <a:rPr lang="ar-AE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كَم صوتًا لِحرفِ الألف إذًا أيُّها الطُّلاب؟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9792557-377D-2D65-B43F-BCF58A5334DD}"/>
              </a:ext>
            </a:extLst>
          </p:cNvPr>
          <p:cNvSpPr txBox="1">
            <a:spLocks/>
          </p:cNvSpPr>
          <p:nvPr/>
        </p:nvSpPr>
        <p:spPr>
          <a:xfrm>
            <a:off x="498306" y="1629501"/>
            <a:ext cx="2885679" cy="3088567"/>
          </a:xfrm>
          <a:prstGeom prst="roundRect">
            <a:avLst>
              <a:gd name="adj" fmla="val 9550"/>
            </a:avLst>
          </a:prstGeom>
          <a:noFill/>
          <a:ln w="25400">
            <a:noFill/>
          </a:ln>
        </p:spPr>
        <p:txBody>
          <a:bodyPr vert="horz" lIns="251999" tIns="0" rIns="252000" bIns="720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ar-AE" sz="13800" b="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أُ</a:t>
            </a:r>
            <a:endParaRPr lang="en-GB" sz="1990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BA0486DB-309D-0321-D8A4-4E4992C83F9F}"/>
              </a:ext>
            </a:extLst>
          </p:cNvPr>
          <p:cNvSpPr txBox="1">
            <a:spLocks/>
          </p:cNvSpPr>
          <p:nvPr/>
        </p:nvSpPr>
        <p:spPr>
          <a:xfrm>
            <a:off x="2238395" y="1221573"/>
            <a:ext cx="2885679" cy="3088567"/>
          </a:xfrm>
          <a:prstGeom prst="roundRect">
            <a:avLst>
              <a:gd name="adj" fmla="val 9550"/>
            </a:avLst>
          </a:prstGeom>
          <a:noFill/>
          <a:ln w="25400">
            <a:noFill/>
          </a:ln>
        </p:spPr>
        <p:txBody>
          <a:bodyPr vert="horz" lIns="251999" tIns="0" rIns="252000" bIns="720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ar-AE" sz="13800" b="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إِ</a:t>
            </a:r>
            <a:endParaRPr lang="en-GB" sz="1990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E43A6919-A6F6-5C9C-F7F6-CC69FBB134FB}"/>
              </a:ext>
            </a:extLst>
          </p:cNvPr>
          <p:cNvSpPr txBox="1">
            <a:spLocks/>
          </p:cNvSpPr>
          <p:nvPr/>
        </p:nvSpPr>
        <p:spPr>
          <a:xfrm>
            <a:off x="3978482" y="1629501"/>
            <a:ext cx="2885679" cy="3088567"/>
          </a:xfrm>
          <a:prstGeom prst="roundRect">
            <a:avLst>
              <a:gd name="adj" fmla="val 9550"/>
            </a:avLst>
          </a:prstGeom>
          <a:noFill/>
          <a:ln w="25400">
            <a:noFill/>
          </a:ln>
        </p:spPr>
        <p:txBody>
          <a:bodyPr vert="horz" lIns="251999" tIns="0" rIns="252000" bIns="720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ar-AE" sz="13800" b="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أَ</a:t>
            </a:r>
            <a:endParaRPr lang="ar-AE" sz="19900" b="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3B199D6B-AE4A-F986-EAE2-FB3A3E15589A}"/>
              </a:ext>
            </a:extLst>
          </p:cNvPr>
          <p:cNvSpPr txBox="1">
            <a:spLocks/>
          </p:cNvSpPr>
          <p:nvPr/>
        </p:nvSpPr>
        <p:spPr>
          <a:xfrm>
            <a:off x="5718571" y="1629501"/>
            <a:ext cx="2885679" cy="3088567"/>
          </a:xfrm>
          <a:prstGeom prst="roundRect">
            <a:avLst>
              <a:gd name="adj" fmla="val 9550"/>
            </a:avLst>
          </a:prstGeom>
          <a:noFill/>
          <a:ln w="25400">
            <a:noFill/>
          </a:ln>
        </p:spPr>
        <p:txBody>
          <a:bodyPr vert="horz" lIns="251999" tIns="0" rIns="252000" bIns="720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ar-AE" sz="13800" b="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أْ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4EE6DFE-B565-EBFB-61BA-80F4AC2C89CB}"/>
              </a:ext>
            </a:extLst>
          </p:cNvPr>
          <p:cNvSpPr/>
          <p:nvPr/>
        </p:nvSpPr>
        <p:spPr>
          <a:xfrm>
            <a:off x="4011580" y="4718068"/>
            <a:ext cx="4062156" cy="1211739"/>
          </a:xfrm>
          <a:prstGeom prst="wedgeRoundRectCallout">
            <a:avLst>
              <a:gd name="adj1" fmla="val -90912"/>
              <a:gd name="adj2" fmla="val -67948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>
              <a:spcBef>
                <a:spcPts val="0"/>
              </a:spcBef>
              <a:spcAft>
                <a:spcPts val="0"/>
              </a:spcAft>
            </a:pPr>
            <a:r>
              <a:rPr lang="ar-EG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إِذَن</a:t>
            </a:r>
            <a:r>
              <a:rPr lang="ar-AE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هُناك أَربعة أصْوَات للألف!</a:t>
            </a:r>
          </a:p>
        </p:txBody>
      </p:sp>
      <p:grpSp>
        <p:nvGrpSpPr>
          <p:cNvPr id="2" name="Button1">
            <a:extLst>
              <a:ext uri="{FF2B5EF4-FFF2-40B4-BE49-F238E27FC236}">
                <a16:creationId xmlns:a16="http://schemas.microsoft.com/office/drawing/2014/main" id="{A500BDFE-CD14-F69B-9758-44C5E3111014}"/>
              </a:ext>
            </a:extLst>
          </p:cNvPr>
          <p:cNvGrpSpPr/>
          <p:nvPr/>
        </p:nvGrpSpPr>
        <p:grpSpPr>
          <a:xfrm rot="16200000">
            <a:off x="6480833" y="-125329"/>
            <a:ext cx="1209626" cy="1138552"/>
            <a:chOff x="7515804" y="678112"/>
            <a:chExt cx="1808592" cy="1240838"/>
          </a:xfrm>
        </p:grpSpPr>
        <p:sp>
          <p:nvSpPr>
            <p:cNvPr id="3" name="Button 1">
              <a:extLst>
                <a:ext uri="{FF2B5EF4-FFF2-40B4-BE49-F238E27FC236}">
                  <a16:creationId xmlns:a16="http://schemas.microsoft.com/office/drawing/2014/main" id="{0EB3C706-B816-4489-BA68-0F9599C9B8E6}"/>
                </a:ext>
              </a:extLst>
            </p:cNvPr>
            <p:cNvSpPr/>
            <p:nvPr/>
          </p:nvSpPr>
          <p:spPr>
            <a:xfrm rot="5400000">
              <a:off x="7799681" y="394235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rgbClr val="FFC000"/>
            </a:solidFill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630CF45F-2F2D-91A2-65FD-6491973C0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28592" y="904312"/>
              <a:ext cx="983016" cy="788438"/>
            </a:xfrm>
            <a:prstGeom prst="rect">
              <a:avLst/>
            </a:prstGeom>
            <a:noFill/>
          </p:spPr>
        </p:pic>
      </p:grpSp>
      <p:grpSp>
        <p:nvGrpSpPr>
          <p:cNvPr id="6" name="Button2">
            <a:extLst>
              <a:ext uri="{FF2B5EF4-FFF2-40B4-BE49-F238E27FC236}">
                <a16:creationId xmlns:a16="http://schemas.microsoft.com/office/drawing/2014/main" id="{CA0107C4-9987-F677-F6E6-90341B4E4A13}"/>
              </a:ext>
            </a:extLst>
          </p:cNvPr>
          <p:cNvGrpSpPr/>
          <p:nvPr/>
        </p:nvGrpSpPr>
        <p:grpSpPr>
          <a:xfrm rot="16200000">
            <a:off x="4881745" y="-125332"/>
            <a:ext cx="1209624" cy="1138554"/>
            <a:chOff x="7515804" y="678112"/>
            <a:chExt cx="1808592" cy="1240838"/>
          </a:xfrm>
        </p:grpSpPr>
        <p:sp>
          <p:nvSpPr>
            <p:cNvPr id="7" name="Button 1">
              <a:extLst>
                <a:ext uri="{FF2B5EF4-FFF2-40B4-BE49-F238E27FC236}">
                  <a16:creationId xmlns:a16="http://schemas.microsoft.com/office/drawing/2014/main" id="{1EF5D92B-A211-53A5-2251-5A45BA12E10B}"/>
                </a:ext>
              </a:extLst>
            </p:cNvPr>
            <p:cNvSpPr/>
            <p:nvPr/>
          </p:nvSpPr>
          <p:spPr>
            <a:xfrm rot="5400000">
              <a:off x="7799681" y="394235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rgbClr val="FFC000"/>
            </a:solidFill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FF75161A-B558-89E9-1AB9-A62A6A2E3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28592" y="904312"/>
              <a:ext cx="983016" cy="788438"/>
            </a:xfrm>
            <a:prstGeom prst="rect">
              <a:avLst/>
            </a:prstGeom>
            <a:noFill/>
          </p:spPr>
        </p:pic>
      </p:grpSp>
      <p:grpSp>
        <p:nvGrpSpPr>
          <p:cNvPr id="10" name="Button3">
            <a:extLst>
              <a:ext uri="{FF2B5EF4-FFF2-40B4-BE49-F238E27FC236}">
                <a16:creationId xmlns:a16="http://schemas.microsoft.com/office/drawing/2014/main" id="{DB7E2AF3-1A0A-87A5-76DE-7576AC6433CC}"/>
              </a:ext>
            </a:extLst>
          </p:cNvPr>
          <p:cNvGrpSpPr/>
          <p:nvPr/>
        </p:nvGrpSpPr>
        <p:grpSpPr>
          <a:xfrm rot="16200000">
            <a:off x="3184914" y="-125332"/>
            <a:ext cx="1209624" cy="1138552"/>
            <a:chOff x="7515804" y="678112"/>
            <a:chExt cx="1808592" cy="1240838"/>
          </a:xfrm>
        </p:grpSpPr>
        <p:sp>
          <p:nvSpPr>
            <p:cNvPr id="11" name="Button 1">
              <a:extLst>
                <a:ext uri="{FF2B5EF4-FFF2-40B4-BE49-F238E27FC236}">
                  <a16:creationId xmlns:a16="http://schemas.microsoft.com/office/drawing/2014/main" id="{26DAA8D7-2486-53BE-FB76-CE51BACE4097}"/>
                </a:ext>
              </a:extLst>
            </p:cNvPr>
            <p:cNvSpPr/>
            <p:nvPr/>
          </p:nvSpPr>
          <p:spPr>
            <a:xfrm rot="5400000">
              <a:off x="7799681" y="394235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rgbClr val="FFC000"/>
            </a:solidFill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019533C6-DE3C-CE2C-9338-D2E26DEA3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28592" y="904312"/>
              <a:ext cx="983016" cy="788438"/>
            </a:xfrm>
            <a:prstGeom prst="rect">
              <a:avLst/>
            </a:prstGeom>
            <a:noFill/>
          </p:spPr>
        </p:pic>
      </p:grpSp>
      <p:grpSp>
        <p:nvGrpSpPr>
          <p:cNvPr id="14" name="Button4">
            <a:extLst>
              <a:ext uri="{FF2B5EF4-FFF2-40B4-BE49-F238E27FC236}">
                <a16:creationId xmlns:a16="http://schemas.microsoft.com/office/drawing/2014/main" id="{83C7012B-50E6-0BB3-1F0B-5753091738F6}"/>
              </a:ext>
            </a:extLst>
          </p:cNvPr>
          <p:cNvGrpSpPr/>
          <p:nvPr/>
        </p:nvGrpSpPr>
        <p:grpSpPr>
          <a:xfrm rot="16200000">
            <a:off x="1368470" y="-127397"/>
            <a:ext cx="1209628" cy="1138554"/>
            <a:chOff x="7515804" y="678112"/>
            <a:chExt cx="1808592" cy="1240838"/>
          </a:xfrm>
        </p:grpSpPr>
        <p:sp>
          <p:nvSpPr>
            <p:cNvPr id="15" name="Button 1">
              <a:extLst>
                <a:ext uri="{FF2B5EF4-FFF2-40B4-BE49-F238E27FC236}">
                  <a16:creationId xmlns:a16="http://schemas.microsoft.com/office/drawing/2014/main" id="{5811418E-F706-C7E6-70BB-DBD930499674}"/>
                </a:ext>
              </a:extLst>
            </p:cNvPr>
            <p:cNvSpPr/>
            <p:nvPr/>
          </p:nvSpPr>
          <p:spPr>
            <a:xfrm rot="5400000">
              <a:off x="7799681" y="394235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rgbClr val="FFC000"/>
            </a:solidFill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F4D35D3A-877D-99C8-3E3A-6FC4E828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28592" y="904312"/>
              <a:ext cx="983016" cy="788438"/>
            </a:xfrm>
            <a:prstGeom prst="rect">
              <a:avLst/>
            </a:prstGeom>
            <a:noFill/>
          </p:spPr>
        </p:pic>
      </p:grpSp>
      <p:pic>
        <p:nvPicPr>
          <p:cNvPr id="21" name="e2">
            <a:hlinkClick r:id="" action="ppaction://media"/>
            <a:extLst>
              <a:ext uri="{FF2B5EF4-FFF2-40B4-BE49-F238E27FC236}">
                <a16:creationId xmlns:a16="http://schemas.microsoft.com/office/drawing/2014/main" id="{BF62B8C6-A3C8-2CE7-0237-0DA95C0344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77438" y="1544638"/>
            <a:ext cx="487362" cy="487362"/>
          </a:xfrm>
          <a:prstGeom prst="rect">
            <a:avLst/>
          </a:prstGeom>
        </p:spPr>
      </p:pic>
      <p:pic>
        <p:nvPicPr>
          <p:cNvPr id="22" name="ah">
            <a:hlinkClick r:id="" action="ppaction://media"/>
            <a:extLst>
              <a:ext uri="{FF2B5EF4-FFF2-40B4-BE49-F238E27FC236}">
                <a16:creationId xmlns:a16="http://schemas.microsoft.com/office/drawing/2014/main" id="{39E66948-B243-A26C-0EF9-8672F28517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191750" y="3181350"/>
            <a:ext cx="487363" cy="487363"/>
          </a:xfrm>
          <a:prstGeom prst="rect">
            <a:avLst/>
          </a:prstGeom>
        </p:spPr>
      </p:pic>
      <p:pic>
        <p:nvPicPr>
          <p:cNvPr id="23" name="eh">
            <a:hlinkClick r:id="" action="ppaction://media"/>
            <a:extLst>
              <a:ext uri="{FF2B5EF4-FFF2-40B4-BE49-F238E27FC236}">
                <a16:creationId xmlns:a16="http://schemas.microsoft.com/office/drawing/2014/main" id="{4395C776-8827-D1F9-9B33-72F635DD567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067559" y="4230706"/>
            <a:ext cx="487363" cy="487362"/>
          </a:xfrm>
          <a:prstGeom prst="rect">
            <a:avLst/>
          </a:prstGeom>
        </p:spPr>
      </p:pic>
      <p:pic>
        <p:nvPicPr>
          <p:cNvPr id="24" name="o">
            <a:hlinkClick r:id="" action="ppaction://media"/>
            <a:extLst>
              <a:ext uri="{FF2B5EF4-FFF2-40B4-BE49-F238E27FC236}">
                <a16:creationId xmlns:a16="http://schemas.microsoft.com/office/drawing/2014/main" id="{6E54A4DB-7DFD-1200-6A17-4619C00F618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221913" y="57816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9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130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14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130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107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" grpId="0"/>
      <p:bldP spid="17" grpId="0"/>
      <p:bldP spid="18" grpId="0"/>
      <p:bldP spid="19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763929" y="1070658"/>
            <a:ext cx="3252486" cy="1543423"/>
          </a:xfrm>
          <a:prstGeom prst="wedgeRoundRectCallout">
            <a:avLst>
              <a:gd name="adj1" fmla="val 77555"/>
              <a:gd name="adj2" fmla="val 33754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أَحسَنتُم إِنَّه حَرف الأَلِف!</a:t>
            </a:r>
          </a:p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هَيَّا نَنَطقه ونُرَدِّده الآن مَعًا.</a:t>
            </a:r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759093B-8CA1-665F-D29C-BD798A0BD6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3727049" y="1346129"/>
            <a:ext cx="4797200" cy="5067924"/>
          </a:xfrm>
          <a:prstGeom prst="rect">
            <a:avLst/>
          </a:prstGeom>
        </p:spPr>
      </p:pic>
      <p:grpSp>
        <p:nvGrpSpPr>
          <p:cNvPr id="2" name="Button">
            <a:extLst>
              <a:ext uri="{FF2B5EF4-FFF2-40B4-BE49-F238E27FC236}">
                <a16:creationId xmlns:a16="http://schemas.microsoft.com/office/drawing/2014/main" id="{71B941AD-BCF5-65F6-84CE-3461F7EF981F}"/>
              </a:ext>
            </a:extLst>
          </p:cNvPr>
          <p:cNvGrpSpPr/>
          <p:nvPr/>
        </p:nvGrpSpPr>
        <p:grpSpPr>
          <a:xfrm>
            <a:off x="7523299" y="823585"/>
            <a:ext cx="1808592" cy="1240838"/>
            <a:chOff x="7512908" y="958668"/>
            <a:chExt cx="1808592" cy="1240838"/>
          </a:xfrm>
          <a:solidFill>
            <a:srgbClr val="FFC000"/>
          </a:solidFill>
        </p:grpSpPr>
        <p:sp>
          <p:nvSpPr>
            <p:cNvPr id="3" name="Button 1">
              <a:extLst>
                <a:ext uri="{FF2B5EF4-FFF2-40B4-BE49-F238E27FC236}">
                  <a16:creationId xmlns:a16="http://schemas.microsoft.com/office/drawing/2014/main" id="{9323A5FF-0D02-A8DB-A549-313D9490B6FE}"/>
                </a:ext>
              </a:extLst>
            </p:cNvPr>
            <p:cNvSpPr/>
            <p:nvPr/>
          </p:nvSpPr>
          <p:spPr>
            <a:xfrm rot="5400000">
              <a:off x="7796785" y="674791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grpFill/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96C5123E-E3B6-A245-DAA9-11990FAB5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696" y="1184868"/>
              <a:ext cx="983016" cy="788438"/>
            </a:xfrm>
            <a:prstGeom prst="rect">
              <a:avLst/>
            </a:prstGeom>
            <a:grpFill/>
          </p:spPr>
        </p:pic>
      </p:grpSp>
      <p:sp>
        <p:nvSpPr>
          <p:cNvPr id="11" name="Title">
            <a:extLst>
              <a:ext uri="{FF2B5EF4-FFF2-40B4-BE49-F238E27FC236}">
                <a16:creationId xmlns:a16="http://schemas.microsoft.com/office/drawing/2014/main" id="{DBE29DC6-0BAE-A946-405A-0F04C781B0A6}"/>
              </a:ext>
            </a:extLst>
          </p:cNvPr>
          <p:cNvSpPr txBox="1">
            <a:spLocks/>
          </p:cNvSpPr>
          <p:nvPr/>
        </p:nvSpPr>
        <p:spPr>
          <a:xfrm>
            <a:off x="619751" y="3429000"/>
            <a:ext cx="2885679" cy="3088567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ar-EG" sz="19900" b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endParaRPr lang="en-GB" sz="1990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الألف أول سلايد">
            <a:hlinkClick r:id="" action="ppaction://media"/>
            <a:extLst>
              <a:ext uri="{FF2B5EF4-FFF2-40B4-BE49-F238E27FC236}">
                <a16:creationId xmlns:a16="http://schemas.microsoft.com/office/drawing/2014/main" id="{1BD0F6B2-8583-D464-C4D1-60E525360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61312" y="21267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>
            <a:extLst>
              <a:ext uri="{FF2B5EF4-FFF2-40B4-BE49-F238E27FC236}">
                <a16:creationId xmlns:a16="http://schemas.microsoft.com/office/drawing/2014/main" id="{ECE0127B-DB8A-EBD3-8C55-30F215C7F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36" y="617478"/>
            <a:ext cx="7873448" cy="752888"/>
          </a:xfrm>
        </p:spPr>
        <p:txBody>
          <a:bodyPr/>
          <a:lstStyle/>
          <a:p>
            <a:pPr algn="ctr" rtl="1"/>
            <a:r>
              <a:rPr lang="ar-SA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اخْتَر البَالُون الصَحيح لِصَوت الأَلِف.</a:t>
            </a:r>
          </a:p>
        </p:txBody>
      </p:sp>
      <p:sp>
        <p:nvSpPr>
          <p:cNvPr id="35" name="Rounded Rectangle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C1A4B73-A721-378F-6BC7-DFBA92016CC3}"/>
              </a:ext>
            </a:extLst>
          </p:cNvPr>
          <p:cNvSpPr/>
          <p:nvPr/>
        </p:nvSpPr>
        <p:spPr>
          <a:xfrm>
            <a:off x="7843233" y="6128396"/>
            <a:ext cx="1094703" cy="403487"/>
          </a:xfrm>
          <a:prstGeom prst="roundRect">
            <a:avLst/>
          </a:prstGeom>
          <a:solidFill>
            <a:srgbClr val="86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err="1"/>
              <a:t>التالى</a:t>
            </a:r>
            <a:endParaRPr lang="en-US" dirty="0"/>
          </a:p>
        </p:txBody>
      </p:sp>
      <p:pic>
        <p:nvPicPr>
          <p:cNvPr id="3" name="Picture 2" descr="A row of colored pencils&#10;&#10;Description automatically generated">
            <a:extLst>
              <a:ext uri="{FF2B5EF4-FFF2-40B4-BE49-F238E27FC236}">
                <a16:creationId xmlns:a16="http://schemas.microsoft.com/office/drawing/2014/main" id="{9E74C55C-00F1-10E9-60F8-1F90CDDEC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40" y="1547124"/>
            <a:ext cx="1610986" cy="1971040"/>
          </a:xfrm>
          <a:prstGeom prst="rect">
            <a:avLst/>
          </a:prstGeom>
        </p:spPr>
      </p:pic>
      <p:pic>
        <p:nvPicPr>
          <p:cNvPr id="5" name="Picture 4" descr="A group of balloons in different colors&#10;&#10;Description automatically generated">
            <a:extLst>
              <a:ext uri="{FF2B5EF4-FFF2-40B4-BE49-F238E27FC236}">
                <a16:creationId xmlns:a16="http://schemas.microsoft.com/office/drawing/2014/main" id="{CD60CA9D-5A17-5131-F4BB-8D10C118C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70" y="2933700"/>
            <a:ext cx="9144000" cy="364177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E92543-C08B-99E1-33B2-3670284C5553}"/>
              </a:ext>
            </a:extLst>
          </p:cNvPr>
          <p:cNvGrpSpPr/>
          <p:nvPr/>
        </p:nvGrpSpPr>
        <p:grpSpPr>
          <a:xfrm>
            <a:off x="5801847" y="3571173"/>
            <a:ext cx="2536257" cy="1988338"/>
            <a:chOff x="5801847" y="3571173"/>
            <a:chExt cx="2536257" cy="19883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0A4A9BC-7782-BC17-3EDC-DA5D2D7D5942}"/>
                </a:ext>
              </a:extLst>
            </p:cNvPr>
            <p:cNvSpPr/>
            <p:nvPr/>
          </p:nvSpPr>
          <p:spPr>
            <a:xfrm>
              <a:off x="6365422" y="3571173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0E322E-CF26-288D-C43A-82D030F968B7}"/>
                </a:ext>
              </a:extLst>
            </p:cNvPr>
            <p:cNvSpPr txBox="1"/>
            <p:nvPr/>
          </p:nvSpPr>
          <p:spPr>
            <a:xfrm>
              <a:off x="5801847" y="3989851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أْ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A8780D-B2A6-A837-F4EB-17702E3A07A1}"/>
              </a:ext>
            </a:extLst>
          </p:cNvPr>
          <p:cNvGrpSpPr/>
          <p:nvPr/>
        </p:nvGrpSpPr>
        <p:grpSpPr>
          <a:xfrm>
            <a:off x="4084231" y="3833819"/>
            <a:ext cx="2536257" cy="1988338"/>
            <a:chOff x="4084231" y="3833819"/>
            <a:chExt cx="2536257" cy="19883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438C9-89A9-62F4-FAAE-FAD059499468}"/>
                </a:ext>
              </a:extLst>
            </p:cNvPr>
            <p:cNvSpPr/>
            <p:nvPr/>
          </p:nvSpPr>
          <p:spPr>
            <a:xfrm>
              <a:off x="4647806" y="3833819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840B54-F32F-2261-C0E3-C9397FA48A07}"/>
                </a:ext>
              </a:extLst>
            </p:cNvPr>
            <p:cNvSpPr txBox="1"/>
            <p:nvPr/>
          </p:nvSpPr>
          <p:spPr>
            <a:xfrm>
              <a:off x="4084231" y="4252497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أَ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C91D5-7CBE-6492-FE8F-2DE83F84DF8D}"/>
              </a:ext>
            </a:extLst>
          </p:cNvPr>
          <p:cNvGrpSpPr/>
          <p:nvPr/>
        </p:nvGrpSpPr>
        <p:grpSpPr>
          <a:xfrm>
            <a:off x="592700" y="3668768"/>
            <a:ext cx="2536257" cy="1988338"/>
            <a:chOff x="592700" y="3668768"/>
            <a:chExt cx="2536257" cy="19883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CA5B91-5CC3-B492-ED62-12BA5E4D9145}"/>
                </a:ext>
              </a:extLst>
            </p:cNvPr>
            <p:cNvSpPr/>
            <p:nvPr/>
          </p:nvSpPr>
          <p:spPr>
            <a:xfrm>
              <a:off x="1156275" y="3668768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A4896-01F9-8134-ACC3-4B3B96A05D21}"/>
                </a:ext>
              </a:extLst>
            </p:cNvPr>
            <p:cNvSpPr txBox="1"/>
            <p:nvPr/>
          </p:nvSpPr>
          <p:spPr>
            <a:xfrm>
              <a:off x="592700" y="4087446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أُ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3E83F-B459-1FC3-8CB8-76C00964E0FA}"/>
              </a:ext>
            </a:extLst>
          </p:cNvPr>
          <p:cNvGrpSpPr/>
          <p:nvPr/>
        </p:nvGrpSpPr>
        <p:grpSpPr>
          <a:xfrm>
            <a:off x="2307398" y="3921287"/>
            <a:ext cx="2536257" cy="1827772"/>
            <a:chOff x="2307398" y="3921287"/>
            <a:chExt cx="2536257" cy="18277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14FBAA-DD8A-3DDC-BDA3-5AF07F8618EC}"/>
                </a:ext>
              </a:extLst>
            </p:cNvPr>
            <p:cNvSpPr/>
            <p:nvPr/>
          </p:nvSpPr>
          <p:spPr>
            <a:xfrm>
              <a:off x="2886507" y="3921287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AD533E-A20B-A4DD-EA0F-C27AE7AE01C9}"/>
                </a:ext>
              </a:extLst>
            </p:cNvPr>
            <p:cNvSpPr txBox="1"/>
            <p:nvPr/>
          </p:nvSpPr>
          <p:spPr>
            <a:xfrm>
              <a:off x="2307398" y="3956043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إِ</a:t>
              </a:r>
            </a:p>
          </p:txBody>
        </p:sp>
      </p:grpSp>
      <p:pic>
        <p:nvPicPr>
          <p:cNvPr id="39" name="correct" descr="Icon&#10;&#10;Description automatically generated">
            <a:extLst>
              <a:ext uri="{FF2B5EF4-FFF2-40B4-BE49-F238E27FC236}">
                <a16:creationId xmlns:a16="http://schemas.microsoft.com/office/drawing/2014/main" id="{A2A0639F-3B53-656E-0B5A-97B3A04094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39" y="4098461"/>
            <a:ext cx="1264264" cy="1264264"/>
          </a:xfrm>
          <a:prstGeom prst="rect">
            <a:avLst/>
          </a:prstGeom>
        </p:spPr>
      </p:pic>
      <p:sp>
        <p:nvSpPr>
          <p:cNvPr id="33" name="Multiply 14">
            <a:extLst>
              <a:ext uri="{FF2B5EF4-FFF2-40B4-BE49-F238E27FC236}">
                <a16:creationId xmlns:a16="http://schemas.microsoft.com/office/drawing/2014/main" id="{5B984CBA-83E0-B4F7-D3DF-CEBE4571DFC4}"/>
              </a:ext>
            </a:extLst>
          </p:cNvPr>
          <p:cNvSpPr/>
          <p:nvPr/>
        </p:nvSpPr>
        <p:spPr>
          <a:xfrm>
            <a:off x="6313611" y="3766280"/>
            <a:ext cx="1512728" cy="1529537"/>
          </a:xfrm>
          <a:prstGeom prst="mathMultiply">
            <a:avLst/>
          </a:prstGeom>
          <a:solidFill>
            <a:srgbClr val="FF3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82D2D207-698A-13A5-66C9-B7A5DEDF1EA0}"/>
              </a:ext>
            </a:extLst>
          </p:cNvPr>
          <p:cNvSpPr/>
          <p:nvPr/>
        </p:nvSpPr>
        <p:spPr>
          <a:xfrm>
            <a:off x="2807332" y="4061867"/>
            <a:ext cx="1512728" cy="1529537"/>
          </a:xfrm>
          <a:prstGeom prst="mathMultiply">
            <a:avLst/>
          </a:prstGeom>
          <a:solidFill>
            <a:srgbClr val="FF3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4">
            <a:extLst>
              <a:ext uri="{FF2B5EF4-FFF2-40B4-BE49-F238E27FC236}">
                <a16:creationId xmlns:a16="http://schemas.microsoft.com/office/drawing/2014/main" id="{59738795-4892-7340-57D7-D1E4E5ADF36F}"/>
              </a:ext>
            </a:extLst>
          </p:cNvPr>
          <p:cNvSpPr/>
          <p:nvPr/>
        </p:nvSpPr>
        <p:spPr>
          <a:xfrm>
            <a:off x="1092634" y="3806414"/>
            <a:ext cx="1512728" cy="1529537"/>
          </a:xfrm>
          <a:prstGeom prst="mathMultiply">
            <a:avLst/>
          </a:prstGeom>
          <a:solidFill>
            <a:srgbClr val="FF3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9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33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>
            <a:extLst>
              <a:ext uri="{FF2B5EF4-FFF2-40B4-BE49-F238E27FC236}">
                <a16:creationId xmlns:a16="http://schemas.microsoft.com/office/drawing/2014/main" id="{ECE0127B-DB8A-EBD3-8C55-30F215C7F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36" y="617478"/>
            <a:ext cx="7873448" cy="752888"/>
          </a:xfrm>
        </p:spPr>
        <p:txBody>
          <a:bodyPr/>
          <a:lstStyle/>
          <a:p>
            <a:pPr algn="ctr" rtl="1"/>
            <a:r>
              <a:rPr lang="ar-SA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اخْتَر البَالُون الصَحيح لِصَوت الأَلِف.</a:t>
            </a:r>
          </a:p>
        </p:txBody>
      </p:sp>
      <p:sp>
        <p:nvSpPr>
          <p:cNvPr id="35" name="Rounded Rectangle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C1A4B73-A721-378F-6BC7-DFBA92016CC3}"/>
              </a:ext>
            </a:extLst>
          </p:cNvPr>
          <p:cNvSpPr/>
          <p:nvPr/>
        </p:nvSpPr>
        <p:spPr>
          <a:xfrm>
            <a:off x="7843233" y="6128396"/>
            <a:ext cx="1094703" cy="403487"/>
          </a:xfrm>
          <a:prstGeom prst="roundRect">
            <a:avLst/>
          </a:prstGeom>
          <a:solidFill>
            <a:srgbClr val="86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err="1"/>
              <a:t>التالى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4C55C-00F1-10E9-60F8-1F90CDDEC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888" y="1032738"/>
            <a:ext cx="1660111" cy="2466439"/>
          </a:xfrm>
          <a:prstGeom prst="rect">
            <a:avLst/>
          </a:prstGeom>
        </p:spPr>
      </p:pic>
      <p:pic>
        <p:nvPicPr>
          <p:cNvPr id="5" name="Picture 4" descr="A group of balloons in different colors&#10;&#10;Description automatically generated">
            <a:extLst>
              <a:ext uri="{FF2B5EF4-FFF2-40B4-BE49-F238E27FC236}">
                <a16:creationId xmlns:a16="http://schemas.microsoft.com/office/drawing/2014/main" id="{CD60CA9D-5A17-5131-F4BB-8D10C118C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70" y="2933700"/>
            <a:ext cx="9144000" cy="364177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E92543-C08B-99E1-33B2-3670284C5553}"/>
              </a:ext>
            </a:extLst>
          </p:cNvPr>
          <p:cNvGrpSpPr/>
          <p:nvPr/>
        </p:nvGrpSpPr>
        <p:grpSpPr>
          <a:xfrm>
            <a:off x="5801847" y="3571173"/>
            <a:ext cx="2536257" cy="1988338"/>
            <a:chOff x="5801847" y="3571173"/>
            <a:chExt cx="2536257" cy="19883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0A4A9BC-7782-BC17-3EDC-DA5D2D7D5942}"/>
                </a:ext>
              </a:extLst>
            </p:cNvPr>
            <p:cNvSpPr/>
            <p:nvPr/>
          </p:nvSpPr>
          <p:spPr>
            <a:xfrm>
              <a:off x="6365422" y="3571173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0E322E-CF26-288D-C43A-82D030F968B7}"/>
                </a:ext>
              </a:extLst>
            </p:cNvPr>
            <p:cNvSpPr txBox="1"/>
            <p:nvPr/>
          </p:nvSpPr>
          <p:spPr>
            <a:xfrm>
              <a:off x="5801847" y="3989851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أْ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A8780D-B2A6-A837-F4EB-17702E3A07A1}"/>
              </a:ext>
            </a:extLst>
          </p:cNvPr>
          <p:cNvGrpSpPr/>
          <p:nvPr/>
        </p:nvGrpSpPr>
        <p:grpSpPr>
          <a:xfrm>
            <a:off x="4084231" y="3833819"/>
            <a:ext cx="2536257" cy="1988338"/>
            <a:chOff x="4084231" y="3833819"/>
            <a:chExt cx="2536257" cy="19883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438C9-89A9-62F4-FAAE-FAD059499468}"/>
                </a:ext>
              </a:extLst>
            </p:cNvPr>
            <p:cNvSpPr/>
            <p:nvPr/>
          </p:nvSpPr>
          <p:spPr>
            <a:xfrm>
              <a:off x="4647806" y="3833819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840B54-F32F-2261-C0E3-C9397FA48A07}"/>
                </a:ext>
              </a:extLst>
            </p:cNvPr>
            <p:cNvSpPr txBox="1"/>
            <p:nvPr/>
          </p:nvSpPr>
          <p:spPr>
            <a:xfrm>
              <a:off x="4084231" y="4252497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أَ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C91D5-7CBE-6492-FE8F-2DE83F84DF8D}"/>
              </a:ext>
            </a:extLst>
          </p:cNvPr>
          <p:cNvGrpSpPr/>
          <p:nvPr/>
        </p:nvGrpSpPr>
        <p:grpSpPr>
          <a:xfrm>
            <a:off x="592700" y="3668768"/>
            <a:ext cx="2536257" cy="1988338"/>
            <a:chOff x="592700" y="3668768"/>
            <a:chExt cx="2536257" cy="19883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CA5B91-5CC3-B492-ED62-12BA5E4D9145}"/>
                </a:ext>
              </a:extLst>
            </p:cNvPr>
            <p:cNvSpPr/>
            <p:nvPr/>
          </p:nvSpPr>
          <p:spPr>
            <a:xfrm>
              <a:off x="1156275" y="3668768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A4896-01F9-8134-ACC3-4B3B96A05D21}"/>
                </a:ext>
              </a:extLst>
            </p:cNvPr>
            <p:cNvSpPr txBox="1"/>
            <p:nvPr/>
          </p:nvSpPr>
          <p:spPr>
            <a:xfrm>
              <a:off x="592700" y="4087446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أُ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3E83F-B459-1FC3-8CB8-76C00964E0FA}"/>
              </a:ext>
            </a:extLst>
          </p:cNvPr>
          <p:cNvGrpSpPr/>
          <p:nvPr/>
        </p:nvGrpSpPr>
        <p:grpSpPr>
          <a:xfrm>
            <a:off x="2307398" y="3921287"/>
            <a:ext cx="2536257" cy="1827772"/>
            <a:chOff x="2307398" y="3921287"/>
            <a:chExt cx="2536257" cy="18277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14FBAA-DD8A-3DDC-BDA3-5AF07F8618EC}"/>
                </a:ext>
              </a:extLst>
            </p:cNvPr>
            <p:cNvSpPr/>
            <p:nvPr/>
          </p:nvSpPr>
          <p:spPr>
            <a:xfrm>
              <a:off x="2886507" y="3921287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AD533E-A20B-A4DD-EA0F-C27AE7AE01C9}"/>
                </a:ext>
              </a:extLst>
            </p:cNvPr>
            <p:cNvSpPr txBox="1"/>
            <p:nvPr/>
          </p:nvSpPr>
          <p:spPr>
            <a:xfrm>
              <a:off x="2307398" y="3956043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إِ</a:t>
              </a:r>
            </a:p>
          </p:txBody>
        </p:sp>
      </p:grpSp>
      <p:pic>
        <p:nvPicPr>
          <p:cNvPr id="39" name="correct" descr="Icon&#10;&#10;Description automatically generated">
            <a:extLst>
              <a:ext uri="{FF2B5EF4-FFF2-40B4-BE49-F238E27FC236}">
                <a16:creationId xmlns:a16="http://schemas.microsoft.com/office/drawing/2014/main" id="{A2A0639F-3B53-656E-0B5A-97B3A04094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54" y="4219896"/>
            <a:ext cx="1264264" cy="1264264"/>
          </a:xfrm>
          <a:prstGeom prst="rect">
            <a:avLst/>
          </a:prstGeom>
        </p:spPr>
      </p:pic>
      <p:sp>
        <p:nvSpPr>
          <p:cNvPr id="33" name="Multiply 14">
            <a:extLst>
              <a:ext uri="{FF2B5EF4-FFF2-40B4-BE49-F238E27FC236}">
                <a16:creationId xmlns:a16="http://schemas.microsoft.com/office/drawing/2014/main" id="{5B984CBA-83E0-B4F7-D3DF-CEBE4571DFC4}"/>
              </a:ext>
            </a:extLst>
          </p:cNvPr>
          <p:cNvSpPr/>
          <p:nvPr/>
        </p:nvSpPr>
        <p:spPr>
          <a:xfrm>
            <a:off x="6313611" y="3766280"/>
            <a:ext cx="1512728" cy="1529537"/>
          </a:xfrm>
          <a:prstGeom prst="mathMultiply">
            <a:avLst/>
          </a:prstGeom>
          <a:solidFill>
            <a:srgbClr val="FF3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82D2D207-698A-13A5-66C9-B7A5DEDF1EA0}"/>
              </a:ext>
            </a:extLst>
          </p:cNvPr>
          <p:cNvSpPr/>
          <p:nvPr/>
        </p:nvSpPr>
        <p:spPr>
          <a:xfrm>
            <a:off x="4552312" y="4020450"/>
            <a:ext cx="1512728" cy="1529537"/>
          </a:xfrm>
          <a:prstGeom prst="mathMultiply">
            <a:avLst/>
          </a:prstGeom>
          <a:solidFill>
            <a:srgbClr val="FF3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4">
            <a:extLst>
              <a:ext uri="{FF2B5EF4-FFF2-40B4-BE49-F238E27FC236}">
                <a16:creationId xmlns:a16="http://schemas.microsoft.com/office/drawing/2014/main" id="{59738795-4892-7340-57D7-D1E4E5ADF36F}"/>
              </a:ext>
            </a:extLst>
          </p:cNvPr>
          <p:cNvSpPr/>
          <p:nvPr/>
        </p:nvSpPr>
        <p:spPr>
          <a:xfrm>
            <a:off x="1092634" y="3806414"/>
            <a:ext cx="1512728" cy="1529537"/>
          </a:xfrm>
          <a:prstGeom prst="mathMultiply">
            <a:avLst/>
          </a:prstGeom>
          <a:solidFill>
            <a:srgbClr val="FF3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6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33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>
            <a:extLst>
              <a:ext uri="{FF2B5EF4-FFF2-40B4-BE49-F238E27FC236}">
                <a16:creationId xmlns:a16="http://schemas.microsoft.com/office/drawing/2014/main" id="{ECE0127B-DB8A-EBD3-8C55-30F215C7F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36" y="617478"/>
            <a:ext cx="7873448" cy="752888"/>
          </a:xfrm>
        </p:spPr>
        <p:txBody>
          <a:bodyPr/>
          <a:lstStyle/>
          <a:p>
            <a:pPr algn="ctr" rtl="1"/>
            <a:r>
              <a:rPr lang="ar-SA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اخْتَر البَالُون الصَحيح لِصَوت الأَلِف.</a:t>
            </a:r>
          </a:p>
        </p:txBody>
      </p:sp>
      <p:pic>
        <p:nvPicPr>
          <p:cNvPr id="5" name="Picture 4" descr="A group of balloons in different colors&#10;&#10;Description automatically generated">
            <a:extLst>
              <a:ext uri="{FF2B5EF4-FFF2-40B4-BE49-F238E27FC236}">
                <a16:creationId xmlns:a16="http://schemas.microsoft.com/office/drawing/2014/main" id="{CD60CA9D-5A17-5131-F4BB-8D10C118C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70" y="2933700"/>
            <a:ext cx="9144000" cy="364177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E92543-C08B-99E1-33B2-3670284C5553}"/>
              </a:ext>
            </a:extLst>
          </p:cNvPr>
          <p:cNvGrpSpPr/>
          <p:nvPr/>
        </p:nvGrpSpPr>
        <p:grpSpPr>
          <a:xfrm>
            <a:off x="5801847" y="3571173"/>
            <a:ext cx="2536257" cy="1988338"/>
            <a:chOff x="5801847" y="3571173"/>
            <a:chExt cx="2536257" cy="19883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0A4A9BC-7782-BC17-3EDC-DA5D2D7D5942}"/>
                </a:ext>
              </a:extLst>
            </p:cNvPr>
            <p:cNvSpPr/>
            <p:nvPr/>
          </p:nvSpPr>
          <p:spPr>
            <a:xfrm>
              <a:off x="6365422" y="3571173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0E322E-CF26-288D-C43A-82D030F968B7}"/>
                </a:ext>
              </a:extLst>
            </p:cNvPr>
            <p:cNvSpPr txBox="1"/>
            <p:nvPr/>
          </p:nvSpPr>
          <p:spPr>
            <a:xfrm>
              <a:off x="5801847" y="3989851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أْ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A8780D-B2A6-A837-F4EB-17702E3A07A1}"/>
              </a:ext>
            </a:extLst>
          </p:cNvPr>
          <p:cNvGrpSpPr/>
          <p:nvPr/>
        </p:nvGrpSpPr>
        <p:grpSpPr>
          <a:xfrm>
            <a:off x="4084231" y="3833819"/>
            <a:ext cx="2536257" cy="1988338"/>
            <a:chOff x="4084231" y="3833819"/>
            <a:chExt cx="2536257" cy="19883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438C9-89A9-62F4-FAAE-FAD059499468}"/>
                </a:ext>
              </a:extLst>
            </p:cNvPr>
            <p:cNvSpPr/>
            <p:nvPr/>
          </p:nvSpPr>
          <p:spPr>
            <a:xfrm>
              <a:off x="4647806" y="3833819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840B54-F32F-2261-C0E3-C9397FA48A07}"/>
                </a:ext>
              </a:extLst>
            </p:cNvPr>
            <p:cNvSpPr txBox="1"/>
            <p:nvPr/>
          </p:nvSpPr>
          <p:spPr>
            <a:xfrm>
              <a:off x="4084231" y="4252497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أَ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BC91D5-7CBE-6492-FE8F-2DE83F84DF8D}"/>
              </a:ext>
            </a:extLst>
          </p:cNvPr>
          <p:cNvGrpSpPr/>
          <p:nvPr/>
        </p:nvGrpSpPr>
        <p:grpSpPr>
          <a:xfrm>
            <a:off x="592700" y="3668768"/>
            <a:ext cx="2536257" cy="1988338"/>
            <a:chOff x="592700" y="3668768"/>
            <a:chExt cx="2536257" cy="19883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CA5B91-5CC3-B492-ED62-12BA5E4D9145}"/>
                </a:ext>
              </a:extLst>
            </p:cNvPr>
            <p:cNvSpPr/>
            <p:nvPr/>
          </p:nvSpPr>
          <p:spPr>
            <a:xfrm>
              <a:off x="1156275" y="3668768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A4896-01F9-8134-ACC3-4B3B96A05D21}"/>
                </a:ext>
              </a:extLst>
            </p:cNvPr>
            <p:cNvSpPr txBox="1"/>
            <p:nvPr/>
          </p:nvSpPr>
          <p:spPr>
            <a:xfrm>
              <a:off x="592700" y="4087446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أُ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3E83F-B459-1FC3-8CB8-76C00964E0FA}"/>
              </a:ext>
            </a:extLst>
          </p:cNvPr>
          <p:cNvGrpSpPr/>
          <p:nvPr/>
        </p:nvGrpSpPr>
        <p:grpSpPr>
          <a:xfrm>
            <a:off x="2307398" y="3921287"/>
            <a:ext cx="2536257" cy="1827772"/>
            <a:chOff x="2307398" y="3921287"/>
            <a:chExt cx="2536257" cy="18277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14FBAA-DD8A-3DDC-BDA3-5AF07F8618EC}"/>
                </a:ext>
              </a:extLst>
            </p:cNvPr>
            <p:cNvSpPr/>
            <p:nvPr/>
          </p:nvSpPr>
          <p:spPr>
            <a:xfrm>
              <a:off x="2886507" y="3921287"/>
              <a:ext cx="1378040" cy="1827772"/>
            </a:xfrm>
            <a:prstGeom prst="ellipse">
              <a:avLst/>
            </a:prstGeom>
            <a:solidFill>
              <a:srgbClr val="FFC000"/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936000" rtlCol="0" anchor="ctr"/>
            <a:lstStyle/>
            <a:p>
              <a:pPr algn="ctr">
                <a:lnSpc>
                  <a:spcPct val="150000"/>
                </a:lnSpc>
              </a:pPr>
              <a:endParaRPr lang="ar-AE" sz="19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AD533E-A20B-A4DD-EA0F-C27AE7AE01C9}"/>
                </a:ext>
              </a:extLst>
            </p:cNvPr>
            <p:cNvSpPr txBox="1"/>
            <p:nvPr/>
          </p:nvSpPr>
          <p:spPr>
            <a:xfrm>
              <a:off x="2307398" y="3956043"/>
              <a:ext cx="253625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r-AE" sz="9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إِ</a:t>
              </a:r>
            </a:p>
          </p:txBody>
        </p:sp>
      </p:grpSp>
      <p:pic>
        <p:nvPicPr>
          <p:cNvPr id="39" name="correct" descr="Icon&#10;&#10;Description automatically generated">
            <a:extLst>
              <a:ext uri="{FF2B5EF4-FFF2-40B4-BE49-F238E27FC236}">
                <a16:creationId xmlns:a16="http://schemas.microsoft.com/office/drawing/2014/main" id="{A2A0639F-3B53-656E-0B5A-97B3A04094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06" y="3984236"/>
            <a:ext cx="1264264" cy="1264264"/>
          </a:xfrm>
          <a:prstGeom prst="rect">
            <a:avLst/>
          </a:prstGeom>
        </p:spPr>
      </p:pic>
      <p:sp>
        <p:nvSpPr>
          <p:cNvPr id="33" name="Multiply 14">
            <a:extLst>
              <a:ext uri="{FF2B5EF4-FFF2-40B4-BE49-F238E27FC236}">
                <a16:creationId xmlns:a16="http://schemas.microsoft.com/office/drawing/2014/main" id="{5B984CBA-83E0-B4F7-D3DF-CEBE4571DFC4}"/>
              </a:ext>
            </a:extLst>
          </p:cNvPr>
          <p:cNvSpPr/>
          <p:nvPr/>
        </p:nvSpPr>
        <p:spPr>
          <a:xfrm>
            <a:off x="6313611" y="3766280"/>
            <a:ext cx="1512728" cy="1529537"/>
          </a:xfrm>
          <a:prstGeom prst="mathMultiply">
            <a:avLst/>
          </a:prstGeom>
          <a:solidFill>
            <a:srgbClr val="FF3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82D2D207-698A-13A5-66C9-B7A5DEDF1EA0}"/>
              </a:ext>
            </a:extLst>
          </p:cNvPr>
          <p:cNvSpPr/>
          <p:nvPr/>
        </p:nvSpPr>
        <p:spPr>
          <a:xfrm>
            <a:off x="4552312" y="4020450"/>
            <a:ext cx="1512728" cy="1529537"/>
          </a:xfrm>
          <a:prstGeom prst="mathMultiply">
            <a:avLst/>
          </a:prstGeom>
          <a:solidFill>
            <a:srgbClr val="FF3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4">
            <a:extLst>
              <a:ext uri="{FF2B5EF4-FFF2-40B4-BE49-F238E27FC236}">
                <a16:creationId xmlns:a16="http://schemas.microsoft.com/office/drawing/2014/main" id="{59738795-4892-7340-57D7-D1E4E5ADF36F}"/>
              </a:ext>
            </a:extLst>
          </p:cNvPr>
          <p:cNvSpPr/>
          <p:nvPr/>
        </p:nvSpPr>
        <p:spPr>
          <a:xfrm>
            <a:off x="2821084" y="4097347"/>
            <a:ext cx="1512728" cy="1529537"/>
          </a:xfrm>
          <a:prstGeom prst="mathMultiply">
            <a:avLst/>
          </a:prstGeom>
          <a:solidFill>
            <a:srgbClr val="FF3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2FEE6-3F46-813F-44F7-DAC1410BD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3212" y="1335877"/>
            <a:ext cx="1801296" cy="21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2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33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89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759093B-8CA1-665F-D29C-BD798A0BD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3727049" y="1346129"/>
            <a:ext cx="4797200" cy="5067924"/>
          </a:xfrm>
          <a:prstGeom prst="rect">
            <a:avLst/>
          </a:prstGeom>
        </p:spPr>
      </p:pic>
      <p:sp>
        <p:nvSpPr>
          <p:cNvPr id="6" name="Rounded Rectangular Callout 3">
            <a:extLst>
              <a:ext uri="{FF2B5EF4-FFF2-40B4-BE49-F238E27FC236}">
                <a16:creationId xmlns:a16="http://schemas.microsoft.com/office/drawing/2014/main" id="{D84B929E-59FD-FC82-74F7-0273BBA35D7C}"/>
              </a:ext>
            </a:extLst>
          </p:cNvPr>
          <p:cNvSpPr/>
          <p:nvPr/>
        </p:nvSpPr>
        <p:spPr>
          <a:xfrm>
            <a:off x="763929" y="1070658"/>
            <a:ext cx="3252486" cy="1543423"/>
          </a:xfrm>
          <a:prstGeom prst="wedgeRoundRectCallout">
            <a:avLst>
              <a:gd name="adj1" fmla="val 77555"/>
              <a:gd name="adj2" fmla="val 33754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والآن سَأُخبِرُكم بقِصَّة حَرف الألِف، فَهَل أَنتُم جَاهِزون؟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123DA71A-8C9A-99F2-46F1-3A89EF314F9B}"/>
              </a:ext>
            </a:extLst>
          </p:cNvPr>
          <p:cNvSpPr txBox="1">
            <a:spLocks/>
          </p:cNvSpPr>
          <p:nvPr/>
        </p:nvSpPr>
        <p:spPr>
          <a:xfrm>
            <a:off x="619751" y="3429000"/>
            <a:ext cx="2885679" cy="3088567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ar-EG" sz="19900" b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endParaRPr lang="en-GB" sz="1990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7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fence and green grass&#10;&#10;Description automatically generated">
            <a:extLst>
              <a:ext uri="{FF2B5EF4-FFF2-40B4-BE49-F238E27FC236}">
                <a16:creationId xmlns:a16="http://schemas.microsoft.com/office/drawing/2014/main" id="{01EA0DF3-00BE-12AD-109F-66C15CB93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64315-AEDD-8AAA-FBDC-D1488336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14638" r="606" b="25596"/>
          <a:stretch/>
        </p:blipFill>
        <p:spPr>
          <a:xfrm>
            <a:off x="1391664" y="1211983"/>
            <a:ext cx="6284471" cy="5327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1"/>
            </a:solidFill>
            <a:miter lim="800000"/>
          </a:ln>
          <a:effectLst/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15FDF846-9A8E-C627-AD2D-94BA6224EE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3" t="19807" r="31954" b="29059"/>
          <a:stretch/>
        </p:blipFill>
        <p:spPr>
          <a:xfrm>
            <a:off x="1429764" y="549275"/>
            <a:ext cx="6284471" cy="55435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1"/>
            </a:solidFill>
            <a:miter lim="800000"/>
          </a:ln>
          <a:effectLst/>
        </p:spPr>
      </p:pic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8A0D39BD-160B-69EC-6507-6AF7233F6E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r="567"/>
          <a:stretch/>
        </p:blipFill>
        <p:spPr>
          <a:xfrm>
            <a:off x="1429765" y="536832"/>
            <a:ext cx="6266436" cy="55276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1"/>
            </a:solidFill>
            <a:miter lim="800000"/>
          </a:ln>
          <a:effectLst/>
        </p:spPr>
      </p:pic>
      <p:sp>
        <p:nvSpPr>
          <p:cNvPr id="7" name="Rounded Rectangular Callout 3" hidden="1">
            <a:extLst>
              <a:ext uri="{FF2B5EF4-FFF2-40B4-BE49-F238E27FC236}">
                <a16:creationId xmlns:a16="http://schemas.microsoft.com/office/drawing/2014/main" id="{AE51C2C5-C53C-61CF-7160-F83702454A90}"/>
              </a:ext>
            </a:extLst>
          </p:cNvPr>
          <p:cNvSpPr/>
          <p:nvPr/>
        </p:nvSpPr>
        <p:spPr>
          <a:xfrm>
            <a:off x="249960" y="356491"/>
            <a:ext cx="8354290" cy="140652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DC2C3D"/>
            </a:solidFill>
          </a:ln>
          <a:effectLst>
            <a:outerShdw dist="176664" dir="1560000" algn="tl" rotWithShape="0">
              <a:srgbClr val="DC2C3D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سَافَرَ طَارِق بِالقِطَار لِيَرَى صَدِيقَه قَاسِم، فَسِمِعَ صَوْتًا: </a:t>
            </a:r>
            <a:r>
              <a:rPr lang="ar-AE" sz="2400" b="1" dirty="0">
                <a:solidFill>
                  <a:srgbClr val="DC2C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قْ </a:t>
            </a:r>
            <a:r>
              <a:rPr lang="ar-AE" sz="2400" b="1" dirty="0" err="1">
                <a:solidFill>
                  <a:srgbClr val="DC2C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قْ</a:t>
            </a:r>
            <a:r>
              <a:rPr lang="ar-AE" sz="2400" b="1" dirty="0">
                <a:solidFill>
                  <a:srgbClr val="DC2C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AE" sz="2400" b="1" dirty="0" err="1">
                <a:solidFill>
                  <a:srgbClr val="DC2C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قْ</a:t>
            </a:r>
            <a:r>
              <a:rPr lang="ar-AE" sz="2400" b="1" dirty="0">
                <a:solidFill>
                  <a:srgbClr val="DC2C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قْ....</a:t>
            </a:r>
          </a:p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نَظَرَ مِن النَّافِذة فَوَجَد قِرْدًا يَقْفِزُ فَوقَ سَقْفِ القِطَار، فَأخْبَرَ السَّائق الّذي أوْقَفَ القِطار، وأسْرَعَ القِرْدُ إلى الغَابَة.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207383" y="356179"/>
            <a:ext cx="8653029" cy="182685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أَحمَد تِلمِيذ صَغِير، </a:t>
            </a:r>
            <a:r>
              <a:rPr lang="ar-AE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اصطَحَبته</a:t>
            </a:r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أُمُّه للحَدِيقة فَرَأى أَرنبًا وَأشَار إِليه</a:t>
            </a:r>
            <a:b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فَقَالت أُمُّه: أَرنَب، وَلكِن أَحمَد صَغِير لا يسْتَطِيع الكَلام بَعد؛ فَظَل يُشِير إِلَيهِ وَيَقُول: </a:t>
            </a:r>
            <a:r>
              <a:rPr lang="ar-SA" sz="2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أأأأ</a:t>
            </a:r>
            <a:r>
              <a:rPr lang="ar-SA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pic>
        <p:nvPicPr>
          <p:cNvPr id="11" name="Picture 10" descr="A cartoon of a rabbit&#10;&#10;Description automatically generated">
            <a:extLst>
              <a:ext uri="{FF2B5EF4-FFF2-40B4-BE49-F238E27FC236}">
                <a16:creationId xmlns:a16="http://schemas.microsoft.com/office/drawing/2014/main" id="{2EB0A37E-4257-478E-04E7-ACA5F1159F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219" y="4773205"/>
            <a:ext cx="1078227" cy="147173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FAB7984-9D3E-2411-DADC-0A153A92E13E}"/>
              </a:ext>
            </a:extLst>
          </p:cNvPr>
          <p:cNvGrpSpPr/>
          <p:nvPr/>
        </p:nvGrpSpPr>
        <p:grpSpPr>
          <a:xfrm>
            <a:off x="-108096" y="1916515"/>
            <a:ext cx="2348339" cy="1245390"/>
            <a:chOff x="-108096" y="1916515"/>
            <a:chExt cx="2348339" cy="1245390"/>
          </a:xfrm>
        </p:grpSpPr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180D31AB-8859-2D9C-B1E3-16A14D904A6A}"/>
                </a:ext>
              </a:extLst>
            </p:cNvPr>
            <p:cNvSpPr/>
            <p:nvPr/>
          </p:nvSpPr>
          <p:spPr>
            <a:xfrm>
              <a:off x="171720" y="1916515"/>
              <a:ext cx="1872711" cy="1245390"/>
            </a:xfrm>
            <a:prstGeom prst="wedgeEllipseCallout">
              <a:avLst>
                <a:gd name="adj1" fmla="val 97553"/>
                <a:gd name="adj2" fmla="val 48194"/>
              </a:avLst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B8D48-232B-CBA9-9F9C-E440D7D1B34A}"/>
                </a:ext>
              </a:extLst>
            </p:cNvPr>
            <p:cNvSpPr txBox="1"/>
            <p:nvPr/>
          </p:nvSpPr>
          <p:spPr>
            <a:xfrm>
              <a:off x="-108096" y="2118912"/>
              <a:ext cx="23483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48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أَرنَب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E13ED6-BC57-864D-FC3C-757852CFEA7A}"/>
              </a:ext>
            </a:extLst>
          </p:cNvPr>
          <p:cNvGrpSpPr/>
          <p:nvPr/>
        </p:nvGrpSpPr>
        <p:grpSpPr>
          <a:xfrm>
            <a:off x="5448864" y="3038835"/>
            <a:ext cx="1971532" cy="1061382"/>
            <a:chOff x="-255087" y="2118912"/>
            <a:chExt cx="2348339" cy="1245390"/>
          </a:xfrm>
        </p:grpSpPr>
        <p:sp>
          <p:nvSpPr>
            <p:cNvPr id="18" name="Speech Bubble: Oval 17">
              <a:extLst>
                <a:ext uri="{FF2B5EF4-FFF2-40B4-BE49-F238E27FC236}">
                  <a16:creationId xmlns:a16="http://schemas.microsoft.com/office/drawing/2014/main" id="{98C7E870-0710-29CA-552E-0378ACF99EA3}"/>
                </a:ext>
              </a:extLst>
            </p:cNvPr>
            <p:cNvSpPr/>
            <p:nvPr/>
          </p:nvSpPr>
          <p:spPr>
            <a:xfrm>
              <a:off x="-108096" y="2118912"/>
              <a:ext cx="2103867" cy="1245390"/>
            </a:xfrm>
            <a:prstGeom prst="wedgeEllipseCallout">
              <a:avLst>
                <a:gd name="adj1" fmla="val -71167"/>
                <a:gd name="adj2" fmla="val 76562"/>
              </a:avLst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DBE5DF-9020-B50D-8B47-F53F36C0C9EB}"/>
                </a:ext>
              </a:extLst>
            </p:cNvPr>
            <p:cNvSpPr txBox="1"/>
            <p:nvPr/>
          </p:nvSpPr>
          <p:spPr>
            <a:xfrm>
              <a:off x="-255087" y="2266267"/>
              <a:ext cx="2348339" cy="97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48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أأأأ</a:t>
              </a:r>
              <a:r>
                <a:rPr lang="ar-SA" sz="4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ar-SA" sz="4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1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3866 L -3.05556E-6 -0.03843 C -0.00642 -0.04977 -0.01093 -0.0618 -0.01857 -0.07199 C -0.02743 -0.0838 -0.04948 -0.0993 -0.06354 -0.10532 C -0.06979 -0.10787 -0.07656 -0.10787 -0.08316 -0.10903 C -0.10468 -0.10833 -0.11527 -0.10972 -0.13628 -0.09838 C -0.1467 -0.09282 -0.15538 -0.08449 -0.16406 -0.07685 C -0.1783 -0.06412 -0.19323 -0.05162 -0.20503 -0.0368 C -0.2125 -0.02708 -0.20885 -0.03125 -0.21632 -0.02407 C -0.21718 -0.0243 -0.21857 -0.02407 -0.21927 -0.025 C -0.2401 -0.05231 -0.22413 -0.04074 -0.25208 -0.06505 C -0.25902 -0.07106 -0.27326 -0.07917 -0.28177 -0.08287 C -0.28923 -0.08588 -0.29687 -0.08796 -0.30434 -0.09051 C -0.31389 -0.09028 -0.32378 -0.0919 -0.33298 -0.08958 C -0.34375 -0.08704 -0.35364 -0.08148 -0.36371 -0.07685 C -0.3875 -0.0662 -0.38993 -0.06505 -0.40868 -0.04653 C -0.4368 -0.01921 -0.42465 -0.02616 -0.44965 -0.0044 C -0.45156 -0.00278 -0.45382 -0.00162 -0.45573 -0.00023 " pathEditMode="relative" rAng="0" ptsTypes="AAAAAAAAAAAAAAAA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5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-315431" y="791524"/>
            <a:ext cx="2885679" cy="3088567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/>
          <a:lstStyle/>
          <a:p>
            <a:pPr algn="ctr"/>
            <a:r>
              <a:rPr lang="ar-EG" sz="19900" b="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endParaRPr lang="en-GB" sz="1990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1911927" y="582286"/>
            <a:ext cx="2660073" cy="2275215"/>
          </a:xfrm>
          <a:prstGeom prst="wedgeRoundRectCallout">
            <a:avLst>
              <a:gd name="adj1" fmla="val 77555"/>
              <a:gd name="adj2" fmla="val 33754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والآن مَن مِنْكُم يَستَطِيع أَن يُفَكِّر فِي كَلِمة بِها حَرف الأَلف؟ هَيَّا نُفكر سَويًّا فِي بَعض الكَلمَاتِ ونَنطِقها معًا</a:t>
            </a:r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759093B-8CA1-665F-D29C-BD798A0BD6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3727049" y="1346129"/>
            <a:ext cx="4797200" cy="5067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72D9D9-38C8-72DB-56C8-A9A8721E4122}"/>
              </a:ext>
            </a:extLst>
          </p:cNvPr>
          <p:cNvSpPr txBox="1"/>
          <p:nvPr/>
        </p:nvSpPr>
        <p:spPr>
          <a:xfrm>
            <a:off x="446815" y="4523165"/>
            <a:ext cx="2348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9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r>
              <a:rPr lang="ar-EG" sz="9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َ</a:t>
            </a:r>
            <a:r>
              <a:rPr lang="ar-SA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ر</a:t>
            </a:r>
            <a:r>
              <a:rPr lang="ar-EG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ْ</a:t>
            </a:r>
            <a:r>
              <a:rPr lang="ar-SA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ن</a:t>
            </a:r>
            <a:r>
              <a:rPr lang="ar-EG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َ</a:t>
            </a:r>
            <a:r>
              <a:rPr lang="ar-SA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</a:t>
            </a:r>
          </a:p>
        </p:txBody>
      </p:sp>
      <p:pic>
        <p:nvPicPr>
          <p:cNvPr id="6" name="Picture 5" descr="A cartoon of a dog&#10;&#10;Description automatically generated with low confidence">
            <a:extLst>
              <a:ext uri="{FF2B5EF4-FFF2-40B4-BE49-F238E27FC236}">
                <a16:creationId xmlns:a16="http://schemas.microsoft.com/office/drawing/2014/main" id="{2990632D-A034-2375-ACCE-068F20F227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22" y="4273781"/>
            <a:ext cx="1150323" cy="1569661"/>
          </a:xfrm>
          <a:prstGeom prst="rect">
            <a:avLst/>
          </a:prstGeom>
        </p:spPr>
      </p:pic>
      <p:grpSp>
        <p:nvGrpSpPr>
          <p:cNvPr id="2" name="Button">
            <a:extLst>
              <a:ext uri="{FF2B5EF4-FFF2-40B4-BE49-F238E27FC236}">
                <a16:creationId xmlns:a16="http://schemas.microsoft.com/office/drawing/2014/main" id="{389BA34E-1138-2EBE-6B16-7C9093B0E3B5}"/>
              </a:ext>
            </a:extLst>
          </p:cNvPr>
          <p:cNvGrpSpPr/>
          <p:nvPr/>
        </p:nvGrpSpPr>
        <p:grpSpPr>
          <a:xfrm>
            <a:off x="7523299" y="823585"/>
            <a:ext cx="1808592" cy="1240838"/>
            <a:chOff x="7512908" y="958668"/>
            <a:chExt cx="1808592" cy="1240838"/>
          </a:xfrm>
          <a:solidFill>
            <a:srgbClr val="FFC000"/>
          </a:solidFill>
        </p:grpSpPr>
        <p:sp>
          <p:nvSpPr>
            <p:cNvPr id="5" name="Button 1">
              <a:extLst>
                <a:ext uri="{FF2B5EF4-FFF2-40B4-BE49-F238E27FC236}">
                  <a16:creationId xmlns:a16="http://schemas.microsoft.com/office/drawing/2014/main" id="{62D3F968-474D-0C22-532A-E8DC4C28191B}"/>
                </a:ext>
              </a:extLst>
            </p:cNvPr>
            <p:cNvSpPr/>
            <p:nvPr/>
          </p:nvSpPr>
          <p:spPr>
            <a:xfrm rot="5400000">
              <a:off x="7796785" y="674791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grpFill/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3D07298D-B205-C022-E5B2-18DD4A493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696" y="1184868"/>
              <a:ext cx="983016" cy="788438"/>
            </a:xfrm>
            <a:prstGeom prst="rect">
              <a:avLst/>
            </a:prstGeom>
            <a:grpFill/>
          </p:spPr>
        </p:pic>
      </p:grpSp>
      <p:pic>
        <p:nvPicPr>
          <p:cNvPr id="9" name="أرنب">
            <a:hlinkClick r:id="" action="ppaction://media"/>
            <a:extLst>
              <a:ext uri="{FF2B5EF4-FFF2-40B4-BE49-F238E27FC236}">
                <a16:creationId xmlns:a16="http://schemas.microsoft.com/office/drawing/2014/main" id="{57097C4F-5621-E125-A28F-584A4DFE8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42963" y="28463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9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4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1" grpId="0"/>
      <p:bldP spid="4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-315431" y="791524"/>
            <a:ext cx="2885679" cy="3088567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/>
          <a:lstStyle/>
          <a:p>
            <a:pPr algn="ctr"/>
            <a:r>
              <a:rPr lang="ar-EG" sz="19900" b="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endParaRPr lang="en-GB" sz="1990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1911927" y="582286"/>
            <a:ext cx="2660073" cy="2275215"/>
          </a:xfrm>
          <a:prstGeom prst="wedgeRoundRectCallout">
            <a:avLst>
              <a:gd name="adj1" fmla="val 77555"/>
              <a:gd name="adj2" fmla="val 33754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والآن مَن مِنْكُم يَستَطِيع أَن يُفَكِّر فِي كَلِمة بِها حَرف الأَلف؟ هَيَّا نُفكر سَويًّا فِي بَعض الكَلمَاتِ ونَنطِقها معًا</a:t>
            </a:r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759093B-8CA1-665F-D29C-BD798A0BD6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3727049" y="1346129"/>
            <a:ext cx="4797200" cy="5067924"/>
          </a:xfrm>
          <a:prstGeom prst="rect">
            <a:avLst/>
          </a:prstGeom>
        </p:spPr>
      </p:pic>
      <p:pic>
        <p:nvPicPr>
          <p:cNvPr id="2" name="Picture 1" descr="A picture containing indoor, console table&#10;&#10;Description automatically generated">
            <a:extLst>
              <a:ext uri="{FF2B5EF4-FFF2-40B4-BE49-F238E27FC236}">
                <a16:creationId xmlns:a16="http://schemas.microsoft.com/office/drawing/2014/main" id="{9C8AA346-F3A9-B1BF-DE64-48D61903C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24" y="4390725"/>
            <a:ext cx="1104948" cy="1702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72D9D9-38C8-72DB-56C8-A9A8721E4122}"/>
              </a:ext>
            </a:extLst>
          </p:cNvPr>
          <p:cNvSpPr txBox="1"/>
          <p:nvPr/>
        </p:nvSpPr>
        <p:spPr>
          <a:xfrm>
            <a:off x="394861" y="4416136"/>
            <a:ext cx="2175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</a:t>
            </a:r>
            <a:r>
              <a:rPr lang="ar-EG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َ</a:t>
            </a:r>
            <a:r>
              <a:rPr lang="ar-SA" sz="9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r>
              <a:rPr lang="ar-EG" sz="9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ْ</a:t>
            </a:r>
            <a:r>
              <a:rPr lang="ar-SA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س</a:t>
            </a:r>
          </a:p>
        </p:txBody>
      </p:sp>
      <p:grpSp>
        <p:nvGrpSpPr>
          <p:cNvPr id="5" name="Button">
            <a:extLst>
              <a:ext uri="{FF2B5EF4-FFF2-40B4-BE49-F238E27FC236}">
                <a16:creationId xmlns:a16="http://schemas.microsoft.com/office/drawing/2014/main" id="{0CE1E611-358D-C4EC-A0D1-B4EEADF5B7EA}"/>
              </a:ext>
            </a:extLst>
          </p:cNvPr>
          <p:cNvGrpSpPr/>
          <p:nvPr/>
        </p:nvGrpSpPr>
        <p:grpSpPr>
          <a:xfrm>
            <a:off x="7523299" y="823585"/>
            <a:ext cx="1808592" cy="1240838"/>
            <a:chOff x="7512908" y="958668"/>
            <a:chExt cx="1808592" cy="1240838"/>
          </a:xfrm>
          <a:solidFill>
            <a:srgbClr val="FFC000"/>
          </a:solidFill>
        </p:grpSpPr>
        <p:sp>
          <p:nvSpPr>
            <p:cNvPr id="6" name="Button 1">
              <a:extLst>
                <a:ext uri="{FF2B5EF4-FFF2-40B4-BE49-F238E27FC236}">
                  <a16:creationId xmlns:a16="http://schemas.microsoft.com/office/drawing/2014/main" id="{E927C239-5247-82E7-6091-B66A73DDA290}"/>
                </a:ext>
              </a:extLst>
            </p:cNvPr>
            <p:cNvSpPr/>
            <p:nvPr/>
          </p:nvSpPr>
          <p:spPr>
            <a:xfrm rot="5400000">
              <a:off x="7796785" y="674791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grpFill/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99DE4C24-AC89-4522-7C38-863ACD77D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696" y="1184868"/>
              <a:ext cx="983016" cy="788438"/>
            </a:xfrm>
            <a:prstGeom prst="rect">
              <a:avLst/>
            </a:prstGeom>
            <a:grpFill/>
          </p:spPr>
        </p:pic>
      </p:grpSp>
      <p:pic>
        <p:nvPicPr>
          <p:cNvPr id="9" name="كأس">
            <a:hlinkClick r:id="" action="ppaction://media"/>
            <a:extLst>
              <a:ext uri="{FF2B5EF4-FFF2-40B4-BE49-F238E27FC236}">
                <a16:creationId xmlns:a16="http://schemas.microsoft.com/office/drawing/2014/main" id="{09979029-603B-EE7F-4A76-447EC78D8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33438" y="277336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4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-315431" y="791524"/>
            <a:ext cx="2885679" cy="3088567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/>
          <a:lstStyle/>
          <a:p>
            <a:pPr algn="ctr"/>
            <a:r>
              <a:rPr lang="ar-EG" sz="19900" b="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endParaRPr lang="en-GB" sz="1990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1911927" y="582286"/>
            <a:ext cx="2660073" cy="2275215"/>
          </a:xfrm>
          <a:prstGeom prst="wedgeRoundRectCallout">
            <a:avLst>
              <a:gd name="adj1" fmla="val 77555"/>
              <a:gd name="adj2" fmla="val 33754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والآن مَن مِنْكُم يَستَطِيع أَن يُفَكِّر فِي كَلِمة بِها حَرف الأَلف؟ هَيَّا نُفكر سَويًّا فِي بَعض الكَلمَاتِ ونَنطِقها معًا</a:t>
            </a:r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759093B-8CA1-665F-D29C-BD798A0BD6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3727049" y="1346129"/>
            <a:ext cx="4797200" cy="5067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72D9D9-38C8-72DB-56C8-A9A8721E4122}"/>
              </a:ext>
            </a:extLst>
          </p:cNvPr>
          <p:cNvSpPr txBox="1"/>
          <p:nvPr/>
        </p:nvSpPr>
        <p:spPr>
          <a:xfrm>
            <a:off x="446815" y="4523165"/>
            <a:ext cx="2348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9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r>
              <a:rPr lang="ar-EG" sz="9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ُ</a:t>
            </a:r>
            <a:r>
              <a:rPr lang="ar-SA" sz="9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ذ</a:t>
            </a:r>
            <a:r>
              <a:rPr lang="ar-EG" sz="9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ُ</a:t>
            </a:r>
            <a:r>
              <a:rPr lang="ar-SA" sz="9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ن</a:t>
            </a:r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D586C711-311F-67E3-2D45-C984EFAF2F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54" y="4359919"/>
            <a:ext cx="1554943" cy="1519670"/>
          </a:xfrm>
          <a:prstGeom prst="rect">
            <a:avLst/>
          </a:prstGeom>
        </p:spPr>
      </p:pic>
      <p:grpSp>
        <p:nvGrpSpPr>
          <p:cNvPr id="5" name="Button">
            <a:extLst>
              <a:ext uri="{FF2B5EF4-FFF2-40B4-BE49-F238E27FC236}">
                <a16:creationId xmlns:a16="http://schemas.microsoft.com/office/drawing/2014/main" id="{EABA47B2-C518-884A-4338-296D8C581814}"/>
              </a:ext>
            </a:extLst>
          </p:cNvPr>
          <p:cNvGrpSpPr/>
          <p:nvPr/>
        </p:nvGrpSpPr>
        <p:grpSpPr>
          <a:xfrm>
            <a:off x="7523299" y="823585"/>
            <a:ext cx="1808592" cy="1240838"/>
            <a:chOff x="7512908" y="958668"/>
            <a:chExt cx="1808592" cy="1240838"/>
          </a:xfrm>
          <a:solidFill>
            <a:srgbClr val="FFC000"/>
          </a:solidFill>
        </p:grpSpPr>
        <p:sp>
          <p:nvSpPr>
            <p:cNvPr id="6" name="Button 1">
              <a:extLst>
                <a:ext uri="{FF2B5EF4-FFF2-40B4-BE49-F238E27FC236}">
                  <a16:creationId xmlns:a16="http://schemas.microsoft.com/office/drawing/2014/main" id="{BBC44709-5F3B-29C1-9A19-6694C1E38548}"/>
                </a:ext>
              </a:extLst>
            </p:cNvPr>
            <p:cNvSpPr/>
            <p:nvPr/>
          </p:nvSpPr>
          <p:spPr>
            <a:xfrm rot="5400000">
              <a:off x="7796785" y="674791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grpFill/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B9657996-26B9-2844-DC5A-F84B6963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696" y="1184868"/>
              <a:ext cx="983016" cy="788438"/>
            </a:xfrm>
            <a:prstGeom prst="rect">
              <a:avLst/>
            </a:prstGeom>
            <a:grpFill/>
          </p:spPr>
        </p:pic>
      </p:grpSp>
      <p:pic>
        <p:nvPicPr>
          <p:cNvPr id="9" name="أذن">
            <a:hlinkClick r:id="" action="ppaction://media"/>
            <a:extLst>
              <a:ext uri="{FF2B5EF4-FFF2-40B4-BE49-F238E27FC236}">
                <a16:creationId xmlns:a16="http://schemas.microsoft.com/office/drawing/2014/main" id="{8345EEE5-6480-4678-DA7F-836D5C780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14363" y="2295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-315431" y="791524"/>
            <a:ext cx="2885679" cy="3088567"/>
          </a:xfrm>
          <a:prstGeom prst="roundRect">
            <a:avLst>
              <a:gd name="adj" fmla="val 9550"/>
            </a:avLst>
          </a:prstGeom>
          <a:noFill/>
        </p:spPr>
        <p:txBody>
          <a:bodyPr lIns="251999" tIns="0" bIns="720000"/>
          <a:lstStyle/>
          <a:p>
            <a:pPr algn="ctr"/>
            <a:r>
              <a:rPr lang="ar-EG" sz="19900" b="0" dirty="0">
                <a:ln w="25400">
                  <a:solidFill>
                    <a:srgbClr val="232320"/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</a:t>
            </a:r>
            <a:endParaRPr lang="en-GB" sz="19900" dirty="0">
              <a:ln w="25400">
                <a:solidFill>
                  <a:srgbClr val="232320"/>
                </a:solidFill>
              </a:ln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4B8CFC-CD9B-A348-FA77-DF00278754FF}"/>
              </a:ext>
            </a:extLst>
          </p:cNvPr>
          <p:cNvSpPr/>
          <p:nvPr/>
        </p:nvSpPr>
        <p:spPr>
          <a:xfrm>
            <a:off x="1911927" y="582286"/>
            <a:ext cx="2660073" cy="2275215"/>
          </a:xfrm>
          <a:prstGeom prst="wedgeRoundRectCallout">
            <a:avLst>
              <a:gd name="adj1" fmla="val 77555"/>
              <a:gd name="adj2" fmla="val 33754"/>
              <a:gd name="adj3" fmla="val 16667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  <a:effectLst>
            <a:outerShdw dist="176664" dir="1560000" algn="tl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والآن مَن مِنْكُم يَستَطِيع أَن يُفَكِّر فِي كَلِمة بِها حَرف الأَلف؟ هَيَّا نُفكر سَويًّا فِي بَعض الكَلمَاتِ ونَنطِقها معًا</a:t>
            </a:r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759093B-8CA1-665F-D29C-BD798A0BD6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3727049" y="1346129"/>
            <a:ext cx="4797200" cy="5067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72D9D9-38C8-72DB-56C8-A9A8721E4122}"/>
              </a:ext>
            </a:extLst>
          </p:cNvPr>
          <p:cNvSpPr txBox="1"/>
          <p:nvPr/>
        </p:nvSpPr>
        <p:spPr>
          <a:xfrm>
            <a:off x="446815" y="4523165"/>
            <a:ext cx="2348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9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فَ</a:t>
            </a:r>
            <a:r>
              <a:rPr lang="ar-SA" sz="9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أْ</a:t>
            </a:r>
            <a:r>
              <a:rPr lang="ar-SA" sz="9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ر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101D3-9A79-AA04-5B45-977262F296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5154" y="4523165"/>
            <a:ext cx="1257966" cy="1519670"/>
          </a:xfrm>
          <a:prstGeom prst="rect">
            <a:avLst/>
          </a:prstGeom>
        </p:spPr>
      </p:pic>
      <p:grpSp>
        <p:nvGrpSpPr>
          <p:cNvPr id="2" name="Button">
            <a:extLst>
              <a:ext uri="{FF2B5EF4-FFF2-40B4-BE49-F238E27FC236}">
                <a16:creationId xmlns:a16="http://schemas.microsoft.com/office/drawing/2014/main" id="{2703D125-94DF-FF1F-0DEC-D76F88A23E12}"/>
              </a:ext>
            </a:extLst>
          </p:cNvPr>
          <p:cNvGrpSpPr/>
          <p:nvPr/>
        </p:nvGrpSpPr>
        <p:grpSpPr>
          <a:xfrm>
            <a:off x="7523299" y="823585"/>
            <a:ext cx="1808592" cy="1240838"/>
            <a:chOff x="7512908" y="958668"/>
            <a:chExt cx="1808592" cy="1240838"/>
          </a:xfrm>
          <a:solidFill>
            <a:srgbClr val="FFC000"/>
          </a:solidFill>
        </p:grpSpPr>
        <p:sp>
          <p:nvSpPr>
            <p:cNvPr id="6" name="Button 1">
              <a:extLst>
                <a:ext uri="{FF2B5EF4-FFF2-40B4-BE49-F238E27FC236}">
                  <a16:creationId xmlns:a16="http://schemas.microsoft.com/office/drawing/2014/main" id="{6ABB1294-1080-A467-A4A4-237F6303FB3E}"/>
                </a:ext>
              </a:extLst>
            </p:cNvPr>
            <p:cNvSpPr/>
            <p:nvPr/>
          </p:nvSpPr>
          <p:spPr>
            <a:xfrm rot="5400000">
              <a:off x="7796785" y="674791"/>
              <a:ext cx="1240838" cy="1808592"/>
            </a:xfrm>
            <a:prstGeom prst="round2SameRect">
              <a:avLst>
                <a:gd name="adj1" fmla="val 16667"/>
                <a:gd name="adj2" fmla="val 50000"/>
              </a:avLst>
            </a:prstGeom>
            <a:grpFill/>
            <a:ln w="76200">
              <a:solidFill>
                <a:schemeClr val="bg1"/>
              </a:solidFill>
            </a:ln>
            <a:effectLst>
              <a:outerShdw dist="38100" dir="5400000" sx="102000" sy="102000" algn="t" rotWithShape="0">
                <a:srgbClr val="01407D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72000" tIns="216000" rIns="72000" bIns="36000" rtlCol="0" anchor="ctr"/>
            <a:lstStyle/>
            <a:p>
              <a:pPr algn="ctr"/>
              <a:endParaRPr lang="en-GB" sz="1600" b="1" dirty="0">
                <a:latin typeface="Mali" panose="00000500000000000000" pitchFamily="2" charset="-34"/>
                <a:cs typeface="Mali" panose="00000500000000000000" pitchFamily="2" charset="-34"/>
              </a:endParaRP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70DB110D-57AD-3684-B5C7-46A4DBE0B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696" y="1184868"/>
              <a:ext cx="983016" cy="788438"/>
            </a:xfrm>
            <a:prstGeom prst="rect">
              <a:avLst/>
            </a:prstGeom>
            <a:grpFill/>
          </p:spPr>
        </p:pic>
      </p:grpSp>
      <p:pic>
        <p:nvPicPr>
          <p:cNvPr id="9" name="فأر">
            <a:hlinkClick r:id="" action="ppaction://media"/>
            <a:extLst>
              <a:ext uri="{FF2B5EF4-FFF2-40B4-BE49-F238E27FC236}">
                <a16:creationId xmlns:a16="http://schemas.microsoft.com/office/drawing/2014/main" id="{140E9B2D-A2A4-19D6-4362-B59387915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44588" y="270986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3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1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lide Layouts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Bold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werPoint Template" id="{AEAE8EFC-84E1-44A5-B19D-1CAE340B02B6}" vid="{010B92F8-2E9D-4993-ABC6-5071BBCC9E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Layouts</Template>
  <TotalTime>3668</TotalTime>
  <Words>630</Words>
  <Application>Microsoft Office PowerPoint</Application>
  <PresentationFormat>On-screen Show (4:3)</PresentationFormat>
  <Paragraphs>113</Paragraphs>
  <Slides>33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Times New Roman</vt:lpstr>
      <vt:lpstr>Twinkl</vt:lpstr>
      <vt:lpstr>Arial</vt:lpstr>
      <vt:lpstr>Calibri</vt:lpstr>
      <vt:lpstr>Mali</vt:lpstr>
      <vt:lpstr>Slide Layouts</vt:lpstr>
      <vt:lpstr>PowerPoint Presentation</vt:lpstr>
      <vt:lpstr>أ</vt:lpstr>
      <vt:lpstr>PowerPoint Presentation</vt:lpstr>
      <vt:lpstr>PowerPoint Presentation</vt:lpstr>
      <vt:lpstr>PowerPoint Presentation</vt:lpstr>
      <vt:lpstr>أ</vt:lpstr>
      <vt:lpstr>أ</vt:lpstr>
      <vt:lpstr>أ</vt:lpstr>
      <vt:lpstr>أ</vt:lpstr>
      <vt:lpstr>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أ</vt:lpstr>
      <vt:lpstr>PowerPoint Presentation</vt:lpstr>
      <vt:lpstr>PowerPoint Presentation</vt:lpstr>
      <vt:lpstr>PowerPoint Presentation</vt:lpstr>
      <vt:lpstr>PowerPoint Presentation</vt:lpstr>
      <vt:lpstr>كَأْس</vt:lpstr>
      <vt:lpstr>أُسْرَة</vt:lpstr>
      <vt:lpstr>أَسْنَان</vt:lpstr>
      <vt:lpstr>إِشَارَة</vt:lpstr>
      <vt:lpstr>PowerPoint Presentation</vt:lpstr>
      <vt:lpstr>اخْتَر البَالُون الصَحيح لِصَوت الأَلِف.</vt:lpstr>
      <vt:lpstr>اخْتَر البَالُون الصَحيح لِصَوت الأَلِف.</vt:lpstr>
      <vt:lpstr>اخْتَر البَالُون الصَحيح لِصَوت الأَلِف.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twinkl twinkl</dc:creator>
  <cp:lastModifiedBy>Mazen Zidan</cp:lastModifiedBy>
  <cp:revision>34</cp:revision>
  <dcterms:created xsi:type="dcterms:W3CDTF">2022-10-18T12:47:49Z</dcterms:created>
  <dcterms:modified xsi:type="dcterms:W3CDTF">2023-08-09T09:45:19Z</dcterms:modified>
</cp:coreProperties>
</file>